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1" r:id="rId12"/>
    <p:sldId id="300" r:id="rId13"/>
    <p:sldId id="282" r:id="rId14"/>
    <p:sldId id="265" r:id="rId15"/>
    <p:sldId id="299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5" r:id="rId24"/>
    <p:sldId id="276" r:id="rId25"/>
    <p:sldId id="277" r:id="rId26"/>
    <p:sldId id="302" r:id="rId27"/>
    <p:sldId id="303" r:id="rId28"/>
    <p:sldId id="278" r:id="rId29"/>
    <p:sldId id="301" r:id="rId30"/>
    <p:sldId id="280" r:id="rId31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28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04"/>
        <p:guide pos="28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243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image" Target="../media/image21.jpeg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20.jpe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88.xml"/><Relationship Id="rId17" Type="http://schemas.openxmlformats.org/officeDocument/2006/relationships/tags" Target="../tags/tag87.xml"/><Relationship Id="rId16" Type="http://schemas.openxmlformats.org/officeDocument/2006/relationships/tags" Target="../tags/tag86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image" Target="../media/image21.jpeg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../media/image20.jpeg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10.xml"/><Relationship Id="rId25" Type="http://schemas.openxmlformats.org/officeDocument/2006/relationships/tags" Target="../tags/tag109.xml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image" Target="../media/image13.jpeg"/><Relationship Id="rId20" Type="http://schemas.openxmlformats.org/officeDocument/2006/relationships/tags" Target="../tags/tag105.xml"/><Relationship Id="rId2" Type="http://schemas.openxmlformats.org/officeDocument/2006/relationships/tags" Target="../tags/tag89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image" Target="../media/image22.jpeg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image" Target="../media/image24.jpeg"/><Relationship Id="rId13" Type="http://schemas.openxmlformats.org/officeDocument/2006/relationships/tags" Target="../tags/tag120.xml"/><Relationship Id="rId12" Type="http://schemas.openxmlformats.org/officeDocument/2006/relationships/image" Target="../media/image23.jpeg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image" Target="../media/image26.jpeg"/><Relationship Id="rId4" Type="http://schemas.openxmlformats.org/officeDocument/2006/relationships/tags" Target="../tags/tag126.xml"/><Relationship Id="rId3" Type="http://schemas.openxmlformats.org/officeDocument/2006/relationships/image" Target="../media/image25.jpeg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146.xml"/><Relationship Id="rId24" Type="http://schemas.openxmlformats.org/officeDocument/2006/relationships/tags" Target="../tags/tag145.xml"/><Relationship Id="rId23" Type="http://schemas.openxmlformats.org/officeDocument/2006/relationships/tags" Target="../tags/tag14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tags" Target="../tags/tag125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image" Target="../media/image27.jpeg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9.png"/><Relationship Id="rId11" Type="http://schemas.openxmlformats.org/officeDocument/2006/relationships/tags" Target="../tags/tag170.xml"/><Relationship Id="rId10" Type="http://schemas.openxmlformats.org/officeDocument/2006/relationships/image" Target="../media/image28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image" Target="../media/image30.jpeg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86.xml"/><Relationship Id="rId17" Type="http://schemas.openxmlformats.org/officeDocument/2006/relationships/tags" Target="../tags/tag185.xml"/><Relationship Id="rId16" Type="http://schemas.openxmlformats.org/officeDocument/2006/relationships/tags" Target="../tags/tag184.xml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image" Target="../media/image31.jpe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0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02.xml"/><Relationship Id="rId19" Type="http://schemas.openxmlformats.org/officeDocument/2006/relationships/image" Target="../media/image38.png"/><Relationship Id="rId18" Type="http://schemas.openxmlformats.org/officeDocument/2006/relationships/image" Target="../media/image37.png"/><Relationship Id="rId17" Type="http://schemas.openxmlformats.org/officeDocument/2006/relationships/image" Target="../media/image36.png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42.png"/><Relationship Id="rId2" Type="http://schemas.openxmlformats.org/officeDocument/2006/relationships/tags" Target="../tags/tag217.xml"/><Relationship Id="rId19" Type="http://schemas.openxmlformats.org/officeDocument/2006/relationships/image" Target="../media/image41.png"/><Relationship Id="rId18" Type="http://schemas.openxmlformats.org/officeDocument/2006/relationships/image" Target="../media/image40.png"/><Relationship Id="rId17" Type="http://schemas.openxmlformats.org/officeDocument/2006/relationships/image" Target="../media/image39.png"/><Relationship Id="rId16" Type="http://schemas.openxmlformats.org/officeDocument/2006/relationships/tags" Target="../tags/tag231.xml"/><Relationship Id="rId15" Type="http://schemas.openxmlformats.org/officeDocument/2006/relationships/tags" Target="../tags/tag230.xml"/><Relationship Id="rId14" Type="http://schemas.openxmlformats.org/officeDocument/2006/relationships/tags" Target="../tags/tag229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41.xml"/><Relationship Id="rId16" Type="http://schemas.openxmlformats.org/officeDocument/2006/relationships/image" Target="../media/image48.jpeg"/><Relationship Id="rId15" Type="http://schemas.openxmlformats.org/officeDocument/2006/relationships/tags" Target="../tags/tag240.xml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4.jpeg"/><Relationship Id="rId7" Type="http://schemas.openxmlformats.org/officeDocument/2006/relationships/tags" Target="../tags/tag5.xml"/><Relationship Id="rId6" Type="http://schemas.openxmlformats.org/officeDocument/2006/relationships/image" Target="../media/image3.jpe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6.jpeg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30.xml"/><Relationship Id="rId7" Type="http://schemas.openxmlformats.org/officeDocument/2006/relationships/image" Target="../media/image8.jpeg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44.xml"/><Relationship Id="rId24" Type="http://schemas.openxmlformats.org/officeDocument/2006/relationships/tags" Target="../tags/tag43.xml"/><Relationship Id="rId23" Type="http://schemas.openxmlformats.org/officeDocument/2006/relationships/tags" Target="../tags/tag42.xml"/><Relationship Id="rId22" Type="http://schemas.openxmlformats.org/officeDocument/2006/relationships/tags" Target="../tags/tag41.xml"/><Relationship Id="rId21" Type="http://schemas.openxmlformats.org/officeDocument/2006/relationships/tags" Target="../tags/tag40.xml"/><Relationship Id="rId20" Type="http://schemas.openxmlformats.org/officeDocument/2006/relationships/tags" Target="../tags/tag39.xml"/><Relationship Id="rId2" Type="http://schemas.openxmlformats.org/officeDocument/2006/relationships/tags" Target="../tags/tag25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image" Target="../media/image11.jpeg"/><Relationship Id="rId12" Type="http://schemas.openxmlformats.org/officeDocument/2006/relationships/tags" Target="../tags/tag32.xml"/><Relationship Id="rId11" Type="http://schemas.openxmlformats.org/officeDocument/2006/relationships/image" Target="../media/image10.jpeg"/><Relationship Id="rId10" Type="http://schemas.openxmlformats.org/officeDocument/2006/relationships/tags" Target="../tags/tag3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68.xml"/><Relationship Id="rId27" Type="http://schemas.openxmlformats.org/officeDocument/2006/relationships/tags" Target="../tags/tag67.xml"/><Relationship Id="rId26" Type="http://schemas.openxmlformats.org/officeDocument/2006/relationships/tags" Target="../tags/tag66.xml"/><Relationship Id="rId25" Type="http://schemas.openxmlformats.org/officeDocument/2006/relationships/tags" Target="../tags/tag65.xml"/><Relationship Id="rId24" Type="http://schemas.openxmlformats.org/officeDocument/2006/relationships/tags" Target="../tags/tag64.xml"/><Relationship Id="rId23" Type="http://schemas.openxmlformats.org/officeDocument/2006/relationships/image" Target="../media/image14.jpeg"/><Relationship Id="rId22" Type="http://schemas.openxmlformats.org/officeDocument/2006/relationships/tags" Target="../tags/tag63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tags" Target="../tags/tag45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image" Target="../media/image13.jpeg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image" Target="../media/image12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656080"/>
            <a:ext cx="12192000" cy="1058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基于</a:t>
            </a:r>
            <a:r>
              <a:rPr lang="en-US" alt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Openharmony</a:t>
            </a:r>
            <a:r>
              <a:rPr lang="zh-CN" altLang="en-US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</a:t>
            </a: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智慧管家</a:t>
            </a: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系统</a:t>
            </a:r>
            <a:endParaRPr lang="zh-CN" altLang="en-US" sz="32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3522980"/>
            <a:ext cx="12192000" cy="2428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团队名称：一路陪跑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演讲人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: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宋鉴鑫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单位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职务：洛阳理工学院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6"/>
          <p:cNvSpPr txBox="1"/>
          <p:nvPr/>
        </p:nvSpPr>
        <p:spPr>
          <a:xfrm>
            <a:off x="4531995" y="152400"/>
            <a:ext cx="530034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472565"/>
            <a:ext cx="6188710" cy="461708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543800" y="1704975"/>
            <a:ext cx="3911600" cy="1256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</a:t>
            </a:r>
            <a:r>
              <a:rPr lang="zh-CN" altLang="en-US"/>
              <a:t>提供登录页面，输入信息</a:t>
            </a:r>
            <a:r>
              <a:rPr lang="zh-CN" altLang="en-US"/>
              <a:t>请求登录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保存返回的</a:t>
            </a:r>
            <a:r>
              <a:rPr lang="en-US" altLang="zh-CN"/>
              <a:t>jwt</a:t>
            </a:r>
            <a:endParaRPr lang="en-US" altLang="zh-CN"/>
          </a:p>
          <a:p>
            <a:r>
              <a:rPr lang="en-US" altLang="zh-CN"/>
              <a:t>3.jwt</a:t>
            </a:r>
            <a:r>
              <a:rPr lang="zh-CN" altLang="en-US"/>
              <a:t>有效期间免</a:t>
            </a:r>
            <a:r>
              <a:rPr lang="zh-CN" altLang="en-US"/>
              <a:t>登录</a:t>
            </a:r>
            <a:endParaRPr lang="zh-CN" altLang="en-US"/>
          </a:p>
          <a:p>
            <a:r>
              <a:rPr lang="en-US" altLang="zh-CN"/>
              <a:t>4.jwt</a:t>
            </a:r>
            <a:r>
              <a:rPr lang="zh-CN" altLang="en-US"/>
              <a:t>失效重新输入</a:t>
            </a:r>
            <a:r>
              <a:rPr lang="zh-CN" altLang="en-US"/>
              <a:t>登录信息</a:t>
            </a:r>
            <a:endParaRPr lang="zh-CN" altLang="en-US"/>
          </a:p>
        </p:txBody>
      </p:sp>
      <p:sp>
        <p:nvSpPr>
          <p:cNvPr id="50" name="TextBox 4"/>
          <p:cNvSpPr txBox="1"/>
          <p:nvPr>
            <p:custDataLst>
              <p:tags r:id="rId3"/>
            </p:custDataLst>
          </p:nvPr>
        </p:nvSpPr>
        <p:spPr>
          <a:xfrm>
            <a:off x="7543924" y="1142811"/>
            <a:ext cx="2409825" cy="41338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p>
            <a:pPr>
              <a:lnSpc>
                <a:spcPct val="96000"/>
              </a:lnSpc>
            </a:pP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客户端</a:t>
            </a:r>
            <a:endParaRPr lang="zh-CN" alt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TextBox 4"/>
          <p:cNvSpPr txBox="1"/>
          <p:nvPr>
            <p:custDataLst>
              <p:tags r:id="rId4"/>
            </p:custDataLst>
          </p:nvPr>
        </p:nvSpPr>
        <p:spPr>
          <a:xfrm>
            <a:off x="7543924" y="3449766"/>
            <a:ext cx="2409825" cy="41338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服务端</a:t>
            </a:r>
            <a:endParaRPr lang="zh-CN" alt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543165" y="3983990"/>
            <a:ext cx="3918585" cy="1672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</a:t>
            </a:r>
            <a:r>
              <a:rPr lang="zh-CN" altLang="en-US"/>
              <a:t>用户请求注册时返回一个</a:t>
            </a:r>
            <a:r>
              <a:rPr lang="en-US" altLang="zh-CN"/>
              <a:t>jwt</a:t>
            </a:r>
            <a:r>
              <a:rPr lang="zh-CN" altLang="en-US"/>
              <a:t>令牌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用户请求登录时验证令牌，令牌失效时验证密码</a:t>
            </a:r>
            <a:r>
              <a:rPr lang="zh-CN" altLang="en-US"/>
              <a:t>并返回新</a:t>
            </a:r>
            <a:r>
              <a:rPr lang="zh-CN" altLang="en-US"/>
              <a:t>令牌</a:t>
            </a:r>
            <a:endParaRPr lang="zh-CN" altLang="en-US"/>
          </a:p>
        </p:txBody>
      </p:sp>
      <p:sp>
        <p:nvSpPr>
          <p:cNvPr id="20" name="TextBox 20"/>
          <p:cNvSpPr txBox="1"/>
          <p:nvPr>
            <p:custDataLst>
              <p:tags r:id="rId5"/>
            </p:custDataLst>
          </p:nvPr>
        </p:nvSpPr>
        <p:spPr>
          <a:xfrm>
            <a:off x="4648080" y="46538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支持用户自定义设备状态提醒方式和阈值，及时推送提醒信息。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6"/>
          <p:cNvSpPr txBox="1"/>
          <p:nvPr/>
        </p:nvSpPr>
        <p:spPr>
          <a:xfrm>
            <a:off x="4161790" y="76200"/>
            <a:ext cx="691515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云平台管理用户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0" y="1600200"/>
            <a:ext cx="4190365" cy="2160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1295400"/>
            <a:ext cx="3810635" cy="2937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971800" y="4419600"/>
            <a:ext cx="4814570" cy="1368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通过云平台，可以方便的保存用户数据和管理用户，同时也对用户的多场景使用智能家居提供了更多的</a:t>
            </a:r>
            <a:r>
              <a:rPr lang="zh-CN" altLang="en-US"/>
              <a:t>便利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6"/>
          <p:cNvSpPr txBox="1"/>
          <p:nvPr/>
        </p:nvSpPr>
        <p:spPr>
          <a:xfrm>
            <a:off x="3900805" y="93980"/>
            <a:ext cx="719518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界面</a:t>
            </a:r>
            <a:r>
              <a:rPr 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TextBox 4"/>
          <p:cNvSpPr txBox="1"/>
          <p:nvPr>
            <p:custDataLst>
              <p:tags r:id="rId2"/>
            </p:custDataLst>
          </p:nvPr>
        </p:nvSpPr>
        <p:spPr>
          <a:xfrm>
            <a:off x="2867149" y="1227266"/>
            <a:ext cx="2409825" cy="41338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p>
            <a:pPr>
              <a:lnSpc>
                <a:spcPct val="96000"/>
              </a:lnSpc>
            </a:pP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</a:t>
            </a: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</a:t>
            </a:r>
            <a:endParaRPr lang="zh-CN" alt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TextBox 4"/>
          <p:cNvSpPr txBox="1"/>
          <p:nvPr>
            <p:custDataLst>
              <p:tags r:id="rId3"/>
            </p:custDataLst>
          </p:nvPr>
        </p:nvSpPr>
        <p:spPr>
          <a:xfrm>
            <a:off x="8610724" y="1227266"/>
            <a:ext cx="2409825" cy="41338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p>
            <a:pPr>
              <a:lnSpc>
                <a:spcPct val="96000"/>
              </a:lnSpc>
            </a:pP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注册</a:t>
            </a:r>
            <a:r>
              <a:rPr lang="zh-CN" alt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</a:t>
            </a:r>
            <a:endParaRPr lang="zh-CN" alt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8" name="图片 47" descr="图片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981200"/>
            <a:ext cx="2393950" cy="393573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1981200"/>
            <a:ext cx="2674620" cy="404431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2839085" y="2009775"/>
            <a:ext cx="2383790" cy="4027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限制输入账号为</a:t>
            </a:r>
            <a:r>
              <a:rPr lang="zh-CN" altLang="en-US"/>
              <a:t>手机号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简洁舒适的</a:t>
            </a:r>
            <a:r>
              <a:rPr lang="zh-CN" altLang="en-US"/>
              <a:t>界面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8686800" y="2009775"/>
            <a:ext cx="2383790" cy="4027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限制输入账号为</a:t>
            </a:r>
            <a:r>
              <a:rPr lang="zh-CN" altLang="en-US"/>
              <a:t>手机号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限制密码重新确</a:t>
            </a:r>
            <a:r>
              <a:rPr lang="zh-CN" altLang="en-US"/>
              <a:t>认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简洁舒适的</a:t>
            </a:r>
            <a:r>
              <a:rPr lang="zh-CN" altLang="en-US"/>
              <a:t>界面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 rot="-3859086" flipV="1">
            <a:off x="2075130" y="1469413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>
            <p:custDataLst>
              <p:tags r:id="rId3"/>
            </p:custDataLst>
          </p:nvPr>
        </p:nvSpPr>
        <p:spPr>
          <a:xfrm>
            <a:off x="1933995" y="45776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通过OpenHarmony系统获取智能家居设备状态，实时展示在页面上。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0000" r="20000"/>
          <a:stretch>
            <a:fillRect/>
          </a:stretch>
        </p:blipFill>
        <p:spPr>
          <a:xfrm>
            <a:off x="2209887" y="1523928"/>
            <a:ext cx="1898907" cy="1898907"/>
          </a:xfrm>
          <a:prstGeom prst="ellipse">
            <a:avLst/>
          </a:prstGeom>
        </p:spPr>
      </p:pic>
      <p:sp>
        <p:nvSpPr>
          <p:cNvPr id="7" name="AutoShape 7"/>
          <p:cNvSpPr/>
          <p:nvPr>
            <p:custDataLst>
              <p:tags r:id="rId6"/>
            </p:custDataLst>
          </p:nvPr>
        </p:nvSpPr>
        <p:spPr>
          <a:xfrm rot="-3859086" flipV="1">
            <a:off x="6726356" y="1469455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pic>
        <p:nvPicPr>
          <p:cNvPr id="8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219" r="24219"/>
          <a:stretch>
            <a:fillRect/>
          </a:stretch>
        </p:blipFill>
        <p:spPr>
          <a:xfrm>
            <a:off x="6858182" y="1600128"/>
            <a:ext cx="1898907" cy="1898907"/>
          </a:xfrm>
          <a:prstGeom prst="ellipse">
            <a:avLst/>
          </a:prstGeom>
        </p:spPr>
      </p:pic>
      <p:sp>
        <p:nvSpPr>
          <p:cNvPr id="9" name="TextBox 9"/>
          <p:cNvSpPr txBox="1"/>
          <p:nvPr>
            <p:custDataLst>
              <p:tags r:id="rId9"/>
            </p:custDataLst>
          </p:nvPr>
        </p:nvSpPr>
        <p:spPr>
          <a:xfrm>
            <a:off x="1673441" y="3753655"/>
            <a:ext cx="2971800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 lnSpcReduction="10000"/>
          </a:bodyPr>
          <a:lstStyle/>
          <a:p>
            <a:pPr algn="ctr"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设备状态实时更新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Group 10"/>
          <p:cNvGrpSpPr/>
          <p:nvPr>
            <p:custDataLst>
              <p:tags r:id="rId10"/>
            </p:custDataLst>
          </p:nvPr>
        </p:nvGrpSpPr>
        <p:grpSpPr>
          <a:xfrm rot="0">
            <a:off x="1833799" y="4338152"/>
            <a:ext cx="2651083" cy="97536"/>
            <a:chOff x="1226739" y="4350852"/>
            <a:chExt cx="2651083" cy="97536"/>
          </a:xfrm>
        </p:grpSpPr>
        <p:cxnSp>
          <p:nvCxnSpPr>
            <p:cNvPr id="11" name="Connector 11"/>
            <p:cNvCxnSpPr/>
            <p:nvPr>
              <p:custDataLst>
                <p:tags r:id="rId11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AutoShape 12"/>
            <p:cNvSpPr/>
            <p:nvPr>
              <p:custDataLst>
                <p:tags r:id="rId12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3" name="AutoShape 13"/>
            <p:cNvSpPr/>
            <p:nvPr>
              <p:custDataLst>
                <p:tags r:id="rId13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20" name="TextBox 20"/>
          <p:cNvSpPr txBox="1"/>
          <p:nvPr>
            <p:custDataLst>
              <p:tags r:id="rId14"/>
            </p:custDataLst>
          </p:nvPr>
        </p:nvSpPr>
        <p:spPr>
          <a:xfrm>
            <a:off x="6582290" y="46538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支持用户自定义设备状态提醒方式和阈值，及时推送提醒信息。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>
            <p:custDataLst>
              <p:tags r:id="rId15"/>
            </p:custDataLst>
          </p:nvPr>
        </p:nvSpPr>
        <p:spPr>
          <a:xfrm>
            <a:off x="6297923" y="3809705"/>
            <a:ext cx="3019425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 lnSpcReduction="10000"/>
          </a:bodyPr>
          <a:lstStyle/>
          <a:p>
            <a:pPr algn="ctr"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自定义状态提醒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2" name="Group 22"/>
          <p:cNvGrpSpPr/>
          <p:nvPr>
            <p:custDataLst>
              <p:tags r:id="rId16"/>
            </p:custDataLst>
          </p:nvPr>
        </p:nvGrpSpPr>
        <p:grpSpPr>
          <a:xfrm rot="0">
            <a:off x="6482094" y="4414352"/>
            <a:ext cx="2651083" cy="97536"/>
            <a:chOff x="8495679" y="4350852"/>
            <a:chExt cx="2651083" cy="97536"/>
          </a:xfrm>
        </p:grpSpPr>
        <p:cxnSp>
          <p:nvCxnSpPr>
            <p:cNvPr id="23" name="Connector 23"/>
            <p:cNvCxnSpPr/>
            <p:nvPr>
              <p:custDataLst>
                <p:tags r:id="rId17"/>
              </p:custDataLst>
            </p:nvPr>
          </p:nvCxnSpPr>
          <p:spPr>
            <a:xfrm flipV="1">
              <a:off x="8556866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AutoShape 24"/>
            <p:cNvSpPr/>
            <p:nvPr>
              <p:custDataLst>
                <p:tags r:id="rId18"/>
              </p:custDataLst>
            </p:nvPr>
          </p:nvSpPr>
          <p:spPr>
            <a:xfrm>
              <a:off x="849567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1104922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5" name="TextBox 46"/>
          <p:cNvSpPr txBox="1"/>
          <p:nvPr/>
        </p:nvSpPr>
        <p:spPr>
          <a:xfrm>
            <a:off x="4976495" y="228600"/>
            <a:ext cx="306451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功能设计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 rot="-3859086" flipV="1">
            <a:off x="1544905" y="1469413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>
            <p:custDataLst>
              <p:tags r:id="rId3"/>
            </p:custDataLst>
          </p:nvPr>
        </p:nvSpPr>
        <p:spPr>
          <a:xfrm>
            <a:off x="1447585" y="45776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通过OpenHarmony系统获取智能家居设备状态，实时展示在页面上。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0000" r="20000"/>
          <a:stretch>
            <a:fillRect/>
          </a:stretch>
        </p:blipFill>
        <p:spPr>
          <a:xfrm>
            <a:off x="1600287" y="1523928"/>
            <a:ext cx="1898907" cy="1898907"/>
          </a:xfrm>
          <a:prstGeom prst="ellipse">
            <a:avLst/>
          </a:prstGeom>
        </p:spPr>
      </p:pic>
      <p:sp>
        <p:nvSpPr>
          <p:cNvPr id="7" name="AutoShape 7"/>
          <p:cNvSpPr/>
          <p:nvPr>
            <p:custDataLst>
              <p:tags r:id="rId6"/>
            </p:custDataLst>
          </p:nvPr>
        </p:nvSpPr>
        <p:spPr>
          <a:xfrm rot="-3859086" flipV="1">
            <a:off x="4668956" y="1388810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pic>
        <p:nvPicPr>
          <p:cNvPr id="8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219" r="24219"/>
          <a:stretch>
            <a:fillRect/>
          </a:stretch>
        </p:blipFill>
        <p:spPr>
          <a:xfrm>
            <a:off x="4876982" y="1553138"/>
            <a:ext cx="1898907" cy="1898907"/>
          </a:xfrm>
          <a:prstGeom prst="ellipse">
            <a:avLst/>
          </a:prstGeom>
        </p:spPr>
      </p:pic>
      <p:sp>
        <p:nvSpPr>
          <p:cNvPr id="9" name="TextBox 9"/>
          <p:cNvSpPr txBox="1"/>
          <p:nvPr>
            <p:custDataLst>
              <p:tags r:id="rId9"/>
            </p:custDataLst>
          </p:nvPr>
        </p:nvSpPr>
        <p:spPr>
          <a:xfrm>
            <a:off x="1094740" y="3757295"/>
            <a:ext cx="2942590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 lnSpcReduction="10000"/>
          </a:bodyPr>
          <a:lstStyle/>
          <a:p>
            <a:pPr algn="ctr"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设备状态实时更新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Group 10"/>
          <p:cNvGrpSpPr/>
          <p:nvPr>
            <p:custDataLst>
              <p:tags r:id="rId10"/>
            </p:custDataLst>
          </p:nvPr>
        </p:nvGrpSpPr>
        <p:grpSpPr>
          <a:xfrm rot="0">
            <a:off x="1310559" y="4333707"/>
            <a:ext cx="2651083" cy="97536"/>
            <a:chOff x="1226739" y="4350852"/>
            <a:chExt cx="2651083" cy="97536"/>
          </a:xfrm>
        </p:grpSpPr>
        <p:cxnSp>
          <p:nvCxnSpPr>
            <p:cNvPr id="11" name="Connector 11"/>
            <p:cNvCxnSpPr/>
            <p:nvPr>
              <p:custDataLst>
                <p:tags r:id="rId11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AutoShape 12"/>
            <p:cNvSpPr/>
            <p:nvPr>
              <p:custDataLst>
                <p:tags r:id="rId12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3" name="AutoShape 13"/>
            <p:cNvSpPr/>
            <p:nvPr>
              <p:custDataLst>
                <p:tags r:id="rId13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20" name="TextBox 20"/>
          <p:cNvSpPr txBox="1"/>
          <p:nvPr>
            <p:custDataLst>
              <p:tags r:id="rId14"/>
            </p:custDataLst>
          </p:nvPr>
        </p:nvSpPr>
        <p:spPr>
          <a:xfrm>
            <a:off x="4648080" y="46538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支持用户自定义设备状态提醒方式和阈值，及时推送提醒信息。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>
            <p:custDataLst>
              <p:tags r:id="rId15"/>
            </p:custDataLst>
          </p:nvPr>
        </p:nvSpPr>
        <p:spPr>
          <a:xfrm>
            <a:off x="4343393" y="3791290"/>
            <a:ext cx="3019425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 lnSpcReduction="10000"/>
          </a:bodyPr>
          <a:lstStyle/>
          <a:p>
            <a:pPr algn="ctr"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自定义状态提醒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2" name="Group 22"/>
          <p:cNvGrpSpPr/>
          <p:nvPr>
            <p:custDataLst>
              <p:tags r:id="rId16"/>
            </p:custDataLst>
          </p:nvPr>
        </p:nvGrpSpPr>
        <p:grpSpPr>
          <a:xfrm rot="0">
            <a:off x="4511054" y="4320372"/>
            <a:ext cx="2651083" cy="97536"/>
            <a:chOff x="8495679" y="4350852"/>
            <a:chExt cx="2651083" cy="97536"/>
          </a:xfrm>
        </p:grpSpPr>
        <p:cxnSp>
          <p:nvCxnSpPr>
            <p:cNvPr id="23" name="Connector 23"/>
            <p:cNvCxnSpPr/>
            <p:nvPr>
              <p:custDataLst>
                <p:tags r:id="rId17"/>
              </p:custDataLst>
            </p:nvPr>
          </p:nvCxnSpPr>
          <p:spPr>
            <a:xfrm flipV="1">
              <a:off x="8556866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AutoShape 24"/>
            <p:cNvSpPr/>
            <p:nvPr>
              <p:custDataLst>
                <p:tags r:id="rId18"/>
              </p:custDataLst>
            </p:nvPr>
          </p:nvSpPr>
          <p:spPr>
            <a:xfrm>
              <a:off x="849567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1104922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5" name="AutoShape 7"/>
          <p:cNvSpPr/>
          <p:nvPr>
            <p:custDataLst>
              <p:tags r:id="rId19"/>
            </p:custDataLst>
          </p:nvPr>
        </p:nvSpPr>
        <p:spPr>
          <a:xfrm rot="-3859086" flipV="1">
            <a:off x="8349416" y="1388810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</p:sp>
      <p:pic>
        <p:nvPicPr>
          <p:cNvPr id="15" name="Picture 1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t="5500" b="5500"/>
          <a:stretch>
            <a:fillRect/>
          </a:stretch>
        </p:blipFill>
        <p:spPr>
          <a:xfrm>
            <a:off x="8534400" y="1447800"/>
            <a:ext cx="1804670" cy="1850390"/>
          </a:xfrm>
          <a:prstGeom prst="ellipse">
            <a:avLst/>
          </a:prstGeom>
        </p:spPr>
      </p:pic>
      <p:sp>
        <p:nvSpPr>
          <p:cNvPr id="6" name="TextBox 21"/>
          <p:cNvSpPr txBox="1"/>
          <p:nvPr>
            <p:custDataLst>
              <p:tags r:id="rId22"/>
            </p:custDataLst>
          </p:nvPr>
        </p:nvSpPr>
        <p:spPr>
          <a:xfrm>
            <a:off x="7924793" y="3791290"/>
            <a:ext cx="3019425" cy="485775"/>
          </a:xfrm>
          <a:prstGeom prst="rect">
            <a:avLst/>
          </a:prstGeom>
        </p:spPr>
        <p:txBody>
          <a:bodyPr vert="horz" wrap="square" lIns="114300" tIns="57150" rIns="114300" bIns="57150" rtlCol="0" anchor="t" anchorCtr="1">
            <a:normAutofit lnSpcReduction="10000"/>
          </a:bodyPr>
          <a:p>
            <a:pPr algn="ctr"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</a:t>
            </a:r>
            <a:r>
              <a:rPr lang="zh-CN" alt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</a:t>
            </a:r>
            <a:r>
              <a:rPr lang="zh-CN" alt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</a:t>
            </a:r>
            <a:endParaRPr lang="zh-CN" alt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6" name="Group 22"/>
          <p:cNvGrpSpPr/>
          <p:nvPr>
            <p:custDataLst>
              <p:tags r:id="rId23"/>
            </p:custDataLst>
          </p:nvPr>
        </p:nvGrpSpPr>
        <p:grpSpPr>
          <a:xfrm rot="0">
            <a:off x="8016254" y="4320372"/>
            <a:ext cx="2651083" cy="97536"/>
            <a:chOff x="8495679" y="4350852"/>
            <a:chExt cx="2651083" cy="97536"/>
          </a:xfrm>
        </p:grpSpPr>
        <p:cxnSp>
          <p:nvCxnSpPr>
            <p:cNvPr id="17" name="Connector 23"/>
            <p:cNvCxnSpPr/>
            <p:nvPr>
              <p:custDataLst>
                <p:tags r:id="rId24"/>
              </p:custDataLst>
            </p:nvPr>
          </p:nvCxnSpPr>
          <p:spPr>
            <a:xfrm flipV="1">
              <a:off x="8556866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AutoShape 24"/>
            <p:cNvSpPr/>
            <p:nvPr>
              <p:custDataLst>
                <p:tags r:id="rId25"/>
              </p:custDataLst>
            </p:nvPr>
          </p:nvSpPr>
          <p:spPr>
            <a:xfrm>
              <a:off x="849567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9" name="AutoShape 25"/>
            <p:cNvSpPr/>
            <p:nvPr/>
          </p:nvSpPr>
          <p:spPr>
            <a:xfrm>
              <a:off x="1104922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48" name="TextBox 20"/>
          <p:cNvSpPr txBox="1"/>
          <p:nvPr>
            <p:custDataLst>
              <p:tags r:id="rId26"/>
            </p:custDataLst>
          </p:nvPr>
        </p:nvSpPr>
        <p:spPr>
          <a:xfrm>
            <a:off x="8077080" y="45776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支持用户自定义设备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连接，以及远程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</a:t>
            </a:r>
            <a:endParaRPr lang="zh-CN" alt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7"/>
          <p:cNvSpPr txBox="1"/>
          <p:nvPr/>
        </p:nvSpPr>
        <p:spPr>
          <a:xfrm>
            <a:off x="4122420" y="130810"/>
            <a:ext cx="6217285" cy="114363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状态页面展示</a:t>
            </a:r>
            <a:endParaRPr lang="en-US" sz="2400" b="1">
              <a:solidFill>
                <a:schemeClr val="tx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3485416" y="3075841"/>
            <a:ext cx="1954703" cy="1969616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5660673" y="3426081"/>
            <a:ext cx="2699191" cy="271978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5288494" y="1513149"/>
            <a:ext cx="1721774" cy="172177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5" name="TextBox 5"/>
          <p:cNvSpPr txBox="1"/>
          <p:nvPr>
            <p:custDataLst>
              <p:tags r:id="rId5"/>
            </p:custDataLst>
          </p:nvPr>
        </p:nvSpPr>
        <p:spPr>
          <a:xfrm>
            <a:off x="280421" y="2711491"/>
            <a:ext cx="3039989" cy="1257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提供多种智能家居场景模式供用户选择，如回家模式、离家模式、睡眠模式等。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284" r="16284"/>
          <a:stretch>
            <a:fillRect/>
          </a:stretch>
        </p:blipFill>
        <p:spPr>
          <a:xfrm>
            <a:off x="5399254" y="1623909"/>
            <a:ext cx="1500254" cy="1500254"/>
          </a:xfrm>
          <a:prstGeom prst="ellipse">
            <a:avLst/>
          </a:prstGeom>
        </p:spPr>
      </p:pic>
      <p:sp>
        <p:nvSpPr>
          <p:cNvPr id="7" name="TextBox 7"/>
          <p:cNvSpPr txBox="1"/>
          <p:nvPr>
            <p:custDataLst>
              <p:tags r:id="rId8"/>
            </p:custDataLst>
          </p:nvPr>
        </p:nvSpPr>
        <p:spPr>
          <a:xfrm>
            <a:off x="613814" y="2226284"/>
            <a:ext cx="2703493" cy="39852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r">
              <a:lnSpc>
                <a:spcPct val="77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场景模式切换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9"/>
            </p:custDataLst>
          </p:nvPr>
        </p:nvSpPr>
        <p:spPr>
          <a:xfrm>
            <a:off x="7300757" y="1971492"/>
            <a:ext cx="3121877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支持跨设备联动控制，实现一键控制多个设备的功能。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10"/>
            </p:custDataLst>
          </p:nvPr>
        </p:nvSpPr>
        <p:spPr>
          <a:xfrm>
            <a:off x="7300757" y="1513149"/>
            <a:ext cx="2703493" cy="39852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设备联动控制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6675" r="16675"/>
          <a:stretch>
            <a:fillRect/>
          </a:stretch>
        </p:blipFill>
        <p:spPr>
          <a:xfrm>
            <a:off x="5820154" y="3595858"/>
            <a:ext cx="2380229" cy="2380229"/>
          </a:xfrm>
          <a:prstGeom prst="ellipse">
            <a:avLst/>
          </a:prstGeom>
        </p:spPr>
      </p:pic>
      <p:pic>
        <p:nvPicPr>
          <p:cNvPr id="11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3637042" y="3234923"/>
            <a:ext cx="1651452" cy="1651452"/>
          </a:xfrm>
          <a:prstGeom prst="ellipse">
            <a:avLst/>
          </a:prstGeom>
        </p:spPr>
      </p:pic>
      <p:sp>
        <p:nvSpPr>
          <p:cNvPr id="12" name="TextBox 12"/>
          <p:cNvSpPr txBox="1"/>
          <p:nvPr>
            <p:custDataLst>
              <p:tags r:id="rId15"/>
            </p:custDataLst>
          </p:nvPr>
        </p:nvSpPr>
        <p:spPr>
          <a:xfrm>
            <a:off x="8621512" y="4777233"/>
            <a:ext cx="3219450" cy="1257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允许用户设置定时任务，按照预设时间自动执行相应操作。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6"/>
            </p:custDataLst>
          </p:nvPr>
        </p:nvSpPr>
        <p:spPr>
          <a:xfrm>
            <a:off x="8621512" y="4318890"/>
            <a:ext cx="2703493" cy="39852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定时任务管理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368165" y="93980"/>
            <a:ext cx="589978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场景应用页面开发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TextBox 7"/>
          <p:cNvSpPr txBox="1"/>
          <p:nvPr>
            <p:custDataLst>
              <p:tags r:id="rId17"/>
            </p:custDataLst>
          </p:nvPr>
        </p:nvSpPr>
        <p:spPr>
          <a:xfrm>
            <a:off x="914169" y="4952974"/>
            <a:ext cx="2703493" cy="38989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p>
            <a:pPr algn="r">
              <a:lnSpc>
                <a:spcPct val="77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自定义智能</a:t>
            </a: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TextBox 5"/>
          <p:cNvSpPr txBox="1"/>
          <p:nvPr>
            <p:custDataLst>
              <p:tags r:id="rId18"/>
            </p:custDataLst>
          </p:nvPr>
        </p:nvSpPr>
        <p:spPr>
          <a:xfrm>
            <a:off x="1218951" y="5410241"/>
            <a:ext cx="3039989" cy="94488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p>
            <a:pPr algn="r">
              <a:lnSpc>
                <a:spcPct val="120000"/>
              </a:lnSpc>
            </a:pP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用户根据家庭设备以及生活需求，推荐场景无法满足时，可以自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定义设备的联动以及定时任务</a:t>
            </a: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352886" y="2055085"/>
            <a:ext cx="2476500" cy="2476500"/>
          </a:xfrm>
          <a:prstGeom prst="ellipse">
            <a:avLst/>
          </a:prstGeom>
        </p:spPr>
      </p:pic>
      <p:pic>
        <p:nvPicPr>
          <p:cNvPr id="3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5566" b="5566"/>
          <a:stretch>
            <a:fillRect/>
          </a:stretch>
        </p:blipFill>
        <p:spPr>
          <a:xfrm>
            <a:off x="6374798" y="2055085"/>
            <a:ext cx="2476500" cy="2476500"/>
          </a:xfrm>
          <a:prstGeom prst="ellipse">
            <a:avLst/>
          </a:prstGeom>
        </p:spPr>
      </p:pic>
      <p:grpSp>
        <p:nvGrpSpPr>
          <p:cNvPr id="4" name="Group 4"/>
          <p:cNvGrpSpPr/>
          <p:nvPr>
            <p:custDataLst>
              <p:tags r:id="rId6"/>
            </p:custDataLst>
          </p:nvPr>
        </p:nvGrpSpPr>
        <p:grpSpPr>
          <a:xfrm rot="0">
            <a:off x="3352886" y="2107432"/>
            <a:ext cx="665795" cy="665791"/>
            <a:chOff x="3352886" y="2107432"/>
            <a:chExt cx="665795" cy="665791"/>
          </a:xfrm>
        </p:grpSpPr>
        <p:sp>
          <p:nvSpPr>
            <p:cNvPr id="5" name="AutoShape 5"/>
            <p:cNvSpPr/>
            <p:nvPr>
              <p:custDataLst>
                <p:tags r:id="rId7"/>
              </p:custDataLst>
            </p:nvPr>
          </p:nvSpPr>
          <p:spPr>
            <a:xfrm>
              <a:off x="3352886" y="2107432"/>
              <a:ext cx="665795" cy="665791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alpha val="100000"/>
                  <a:lumMod val="60000"/>
                  <a:lumMod val="40000"/>
                </a:schemeClr>
              </a:solidFill>
              <a:prstDash val="solid"/>
            </a:ln>
          </p:spPr>
        </p:sp>
        <p:sp>
          <p:nvSpPr>
            <p:cNvPr id="6" name="Freeform 6"/>
            <p:cNvSpPr/>
            <p:nvPr>
              <p:custDataLst>
                <p:tags r:id="rId8"/>
              </p:custDataLst>
            </p:nvPr>
          </p:nvSpPr>
          <p:spPr>
            <a:xfrm>
              <a:off x="3532726" y="2292906"/>
              <a:ext cx="306115" cy="294843"/>
            </a:xfrm>
            <a:custGeom>
              <a:avLst/>
              <a:gdLst/>
              <a:ahLst/>
              <a:cxnLst/>
              <a:rect l="l" t="t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>
            <p:custDataLst>
              <p:tags r:id="rId9"/>
            </p:custDataLst>
          </p:nvPr>
        </p:nvGrpSpPr>
        <p:grpSpPr>
          <a:xfrm rot="0">
            <a:off x="8174522" y="2107432"/>
            <a:ext cx="665795" cy="665791"/>
            <a:chOff x="8174522" y="2107432"/>
            <a:chExt cx="665795" cy="665791"/>
          </a:xfrm>
        </p:grpSpPr>
        <p:sp>
          <p:nvSpPr>
            <p:cNvPr id="8" name="AutoShape 8"/>
            <p:cNvSpPr/>
            <p:nvPr>
              <p:custDataLst>
                <p:tags r:id="rId10"/>
              </p:custDataLst>
            </p:nvPr>
          </p:nvSpPr>
          <p:spPr>
            <a:xfrm>
              <a:off x="8174522" y="2107432"/>
              <a:ext cx="665795" cy="665791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alpha val="100000"/>
                  <a:lumMod val="60000"/>
                  <a:lumMod val="40000"/>
                </a:schemeClr>
              </a:solidFill>
              <a:prstDash val="solid"/>
            </a:ln>
          </p:spPr>
        </p:sp>
        <p:sp>
          <p:nvSpPr>
            <p:cNvPr id="9" name="Freeform 9"/>
            <p:cNvSpPr/>
            <p:nvPr>
              <p:custDataLst>
                <p:tags r:id="rId11"/>
              </p:custDataLst>
            </p:nvPr>
          </p:nvSpPr>
          <p:spPr>
            <a:xfrm>
              <a:off x="8354362" y="2273856"/>
              <a:ext cx="306115" cy="294843"/>
            </a:xfrm>
            <a:custGeom>
              <a:avLst/>
              <a:gdLst/>
              <a:ahLst/>
              <a:cxnLst/>
              <a:rect l="l" t="t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0" name="Group 10"/>
          <p:cNvGrpSpPr/>
          <p:nvPr>
            <p:custDataLst>
              <p:tags r:id="rId12"/>
            </p:custDataLst>
          </p:nvPr>
        </p:nvGrpSpPr>
        <p:grpSpPr>
          <a:xfrm rot="0">
            <a:off x="4252748" y="4178300"/>
            <a:ext cx="665795" cy="665791"/>
            <a:chOff x="4252748" y="4178300"/>
            <a:chExt cx="665795" cy="665791"/>
          </a:xfrm>
        </p:grpSpPr>
        <p:sp>
          <p:nvSpPr>
            <p:cNvPr id="11" name="AutoShape 11"/>
            <p:cNvSpPr/>
            <p:nvPr>
              <p:custDataLst>
                <p:tags r:id="rId13"/>
              </p:custDataLst>
            </p:nvPr>
          </p:nvSpPr>
          <p:spPr>
            <a:xfrm>
              <a:off x="4252748" y="4178300"/>
              <a:ext cx="665795" cy="665791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alpha val="100000"/>
                  <a:lumMod val="60000"/>
                  <a:lumMod val="40000"/>
                </a:schemeClr>
              </a:solidFill>
              <a:prstDash val="solid"/>
            </a:ln>
          </p:spPr>
        </p:sp>
        <p:sp>
          <p:nvSpPr>
            <p:cNvPr id="12" name="Freeform 12"/>
            <p:cNvSpPr/>
            <p:nvPr>
              <p:custDataLst>
                <p:tags r:id="rId14"/>
              </p:custDataLst>
            </p:nvPr>
          </p:nvSpPr>
          <p:spPr>
            <a:xfrm>
              <a:off x="4432588" y="4363773"/>
              <a:ext cx="306115" cy="294843"/>
            </a:xfrm>
            <a:custGeom>
              <a:avLst/>
              <a:gdLst/>
              <a:ahLst/>
              <a:cxnLst/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3" name="Group 13"/>
          <p:cNvGrpSpPr/>
          <p:nvPr>
            <p:custDataLst>
              <p:tags r:id="rId15"/>
            </p:custDataLst>
          </p:nvPr>
        </p:nvGrpSpPr>
        <p:grpSpPr>
          <a:xfrm rot="0">
            <a:off x="7274660" y="4178300"/>
            <a:ext cx="665795" cy="665791"/>
            <a:chOff x="7274660" y="4178300"/>
            <a:chExt cx="665795" cy="665791"/>
          </a:xfrm>
        </p:grpSpPr>
        <p:sp>
          <p:nvSpPr>
            <p:cNvPr id="14" name="AutoShape 14"/>
            <p:cNvSpPr/>
            <p:nvPr>
              <p:custDataLst>
                <p:tags r:id="rId16"/>
              </p:custDataLst>
            </p:nvPr>
          </p:nvSpPr>
          <p:spPr>
            <a:xfrm>
              <a:off x="7274660" y="4178300"/>
              <a:ext cx="665795" cy="665791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28575">
              <a:solidFill>
                <a:schemeClr val="accent1">
                  <a:alpha val="100000"/>
                  <a:lumMod val="60000"/>
                  <a:lumMod val="40000"/>
                </a:schemeClr>
              </a:solidFill>
              <a:prstDash val="solid"/>
            </a:ln>
          </p:spPr>
        </p:sp>
        <p:sp>
          <p:nvSpPr>
            <p:cNvPr id="15" name="Freeform 15"/>
            <p:cNvSpPr/>
            <p:nvPr>
              <p:custDataLst>
                <p:tags r:id="rId17"/>
              </p:custDataLst>
            </p:nvPr>
          </p:nvSpPr>
          <p:spPr>
            <a:xfrm>
              <a:off x="7469003" y="4363774"/>
              <a:ext cx="306115" cy="294843"/>
            </a:xfrm>
            <a:custGeom>
              <a:avLst/>
              <a:gdLst/>
              <a:ahLst/>
              <a:cxnLst/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6" name="AutoShape 16"/>
          <p:cNvSpPr/>
          <p:nvPr>
            <p:custDataLst>
              <p:tags r:id="rId18"/>
            </p:custDataLst>
          </p:nvPr>
        </p:nvSpPr>
        <p:spPr>
          <a:xfrm>
            <a:off x="633036" y="2037683"/>
            <a:ext cx="2553871" cy="4226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>
              <a:spcBef>
                <a:spcPts val="270"/>
              </a:spcBef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个人信息管理</a:t>
            </a:r>
            <a:endParaRPr lang="en-US" sz="1100"/>
          </a:p>
        </p:txBody>
      </p:sp>
      <p:sp>
        <p:nvSpPr>
          <p:cNvPr id="17" name="AutoShape 17"/>
          <p:cNvSpPr/>
          <p:nvPr>
            <p:custDataLst>
              <p:tags r:id="rId19"/>
            </p:custDataLst>
          </p:nvPr>
        </p:nvSpPr>
        <p:spPr>
          <a:xfrm>
            <a:off x="1940528" y="4661950"/>
            <a:ext cx="2084356" cy="4035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智能家居设备管理</a:t>
            </a:r>
            <a:endParaRPr lang="en-US" sz="1100"/>
          </a:p>
        </p:txBody>
      </p:sp>
      <p:sp>
        <p:nvSpPr>
          <p:cNvPr id="18" name="AutoShape 18"/>
          <p:cNvSpPr/>
          <p:nvPr>
            <p:custDataLst>
              <p:tags r:id="rId20"/>
            </p:custDataLst>
          </p:nvPr>
        </p:nvSpPr>
        <p:spPr>
          <a:xfrm>
            <a:off x="9015095" y="1847850"/>
            <a:ext cx="2569210" cy="6318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家庭成员以及好友管理</a:t>
            </a:r>
            <a:endParaRPr lang="zh-CN" altLang="en-US" sz="157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AutoShape 19"/>
          <p:cNvSpPr/>
          <p:nvPr>
            <p:custDataLst>
              <p:tags r:id="rId21"/>
            </p:custDataLst>
          </p:nvPr>
        </p:nvSpPr>
        <p:spPr>
          <a:xfrm>
            <a:off x="8153400" y="4648200"/>
            <a:ext cx="2454275" cy="4229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智能家居</a:t>
            </a:r>
            <a:r>
              <a:rPr lang="zh-CN" alt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品牌推荐</a:t>
            </a:r>
            <a:r>
              <a:rPr lang="zh-CN" altLang="en-US" sz="157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与支持</a:t>
            </a:r>
            <a:endParaRPr lang="zh-CN" altLang="en-US" sz="157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TextBox 42"/>
          <p:cNvSpPr txBox="1"/>
          <p:nvPr>
            <p:custDataLst>
              <p:tags r:id="rId22"/>
            </p:custDataLst>
          </p:nvPr>
        </p:nvSpPr>
        <p:spPr>
          <a:xfrm>
            <a:off x="884555" y="2402205"/>
            <a:ext cx="2302510" cy="131889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50000"/>
              </a:lnSpc>
              <a:spcBef>
                <a:spcPts val="375"/>
              </a:spcBef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提供用户个人信息查看和编辑功能，包括头像、昵称、</a:t>
            </a:r>
            <a:r>
              <a:rPr lang="zh-CN" alt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账号密码等</a:t>
            </a: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TextBox 43"/>
          <p:cNvSpPr txBox="1"/>
          <p:nvPr>
            <p:custDataLst>
              <p:tags r:id="rId23"/>
            </p:custDataLst>
          </p:nvPr>
        </p:nvSpPr>
        <p:spPr>
          <a:xfrm>
            <a:off x="9015108" y="2402205"/>
            <a:ext cx="2553653" cy="108278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</a:pPr>
            <a:r>
              <a:rPr lang="zh-CN" alt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配置家庭位置以获得位置相关的智能服务，同时管理家庭成员共同享受温馨智能</a:t>
            </a:r>
            <a:r>
              <a:rPr lang="zh-CN" alt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的家</a:t>
            </a:r>
            <a:endParaRPr lang="zh-CN" altLang="en-US" sz="135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TextBox 44"/>
          <p:cNvSpPr txBox="1"/>
          <p:nvPr>
            <p:custDataLst>
              <p:tags r:id="rId24"/>
            </p:custDataLst>
          </p:nvPr>
        </p:nvSpPr>
        <p:spPr>
          <a:xfrm>
            <a:off x="1940528" y="5112856"/>
            <a:ext cx="2553653" cy="108278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50000"/>
              </a:lnSpc>
              <a:spcBef>
                <a:spcPts val="375"/>
              </a:spcBef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支持用户添加、删除和修改智能家居设备信息，方便用户管理自己的设备。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TextBox 45"/>
          <p:cNvSpPr txBox="1"/>
          <p:nvPr>
            <p:custDataLst>
              <p:tags r:id="rId25"/>
            </p:custDataLst>
          </p:nvPr>
        </p:nvSpPr>
        <p:spPr>
          <a:xfrm>
            <a:off x="7845361" y="5065527"/>
            <a:ext cx="2553653" cy="108278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90000"/>
          </a:bodyPr>
          <a:lstStyle/>
          <a:p>
            <a:pPr algn="r">
              <a:lnSpc>
                <a:spcPct val="150000"/>
              </a:lnSpc>
              <a:spcBef>
                <a:spcPts val="375"/>
              </a:spcBef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</a:t>
            </a:r>
            <a:r>
              <a:rPr lang="zh-CN" alt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软件所支持的</a:t>
            </a: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智能家居</a:t>
            </a:r>
            <a:r>
              <a:rPr lang="zh-CN" alt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设备相关信息，同时推荐家庭配置，为用户选购最适合的设备方案</a:t>
            </a: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4252595" y="93980"/>
            <a:ext cx="684339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个人主页功能拓展</a:t>
            </a:r>
            <a:endParaRPr lang="en-US" sz="2400" b="1">
              <a:solidFill>
                <a:schemeClr val="tx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4669" y="3368650"/>
            <a:ext cx="9122662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825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搭建环境和运行调试</a:t>
            </a:r>
            <a:endParaRPr lang="en-US" sz="3825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06008" y="548979"/>
            <a:ext cx="5979984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65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765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92760" y="2020147"/>
            <a:ext cx="1612643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15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5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3629637" y="1434871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3764381" y="1569615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4" name="Connector 4"/>
          <p:cNvCxnSpPr/>
          <p:nvPr>
            <p:custDataLst>
              <p:tags r:id="rId4"/>
            </p:custDataLst>
          </p:nvPr>
        </p:nvCxnSpPr>
        <p:spPr>
          <a:xfrm>
            <a:off x="3948703" y="2073002"/>
            <a:ext cx="0" cy="872548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xtBox 5"/>
          <p:cNvSpPr txBox="1"/>
          <p:nvPr>
            <p:custDataLst>
              <p:tags r:id="rId5"/>
            </p:custDataLst>
          </p:nvPr>
        </p:nvSpPr>
        <p:spPr>
          <a:xfrm>
            <a:off x="4406789" y="1220516"/>
            <a:ext cx="6891292" cy="6184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客户端</a:t>
            </a:r>
            <a:endParaRPr lang="zh-CN" altLang="en-US" sz="160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6"/>
            </p:custDataLst>
          </p:nvPr>
        </p:nvSpPr>
        <p:spPr>
          <a:xfrm>
            <a:off x="4406789" y="1769156"/>
            <a:ext cx="6891292" cy="87058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</a:t>
            </a:r>
            <a:r>
              <a:rPr 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OpenHarmony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SDK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以及</a:t>
            </a:r>
            <a:r>
              <a:rPr 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DevEco Studio集成开发环境（IDE）</a:t>
            </a:r>
            <a:endParaRPr 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arkts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语言以及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ArkUI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实现简洁精美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功能丰富的客户端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</a:t>
            </a:r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305435" y="1668780"/>
            <a:ext cx="3185160" cy="3040380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00000"/>
          </a:blip>
          <a:srcRect l="16675" r="16675"/>
          <a:stretch>
            <a:fillRect/>
          </a:stretch>
        </p:blipFill>
        <p:spPr>
          <a:xfrm>
            <a:off x="666115" y="2133600"/>
            <a:ext cx="2823845" cy="2575560"/>
          </a:xfrm>
          <a:prstGeom prst="ellipse">
            <a:avLst/>
          </a:prstGeom>
        </p:spPr>
      </p:pic>
      <p:sp>
        <p:nvSpPr>
          <p:cNvPr id="9" name="AutoShape 9"/>
          <p:cNvSpPr/>
          <p:nvPr>
            <p:custDataLst>
              <p:tags r:id="rId8"/>
            </p:custDataLst>
          </p:nvPr>
        </p:nvSpPr>
        <p:spPr>
          <a:xfrm>
            <a:off x="3629637" y="3155196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10" name="AutoShape 10"/>
          <p:cNvSpPr/>
          <p:nvPr>
            <p:custDataLst>
              <p:tags r:id="rId9"/>
            </p:custDataLst>
          </p:nvPr>
        </p:nvSpPr>
        <p:spPr>
          <a:xfrm>
            <a:off x="3764381" y="3289940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11" name="Connector 11"/>
          <p:cNvCxnSpPr/>
          <p:nvPr>
            <p:custDataLst>
              <p:tags r:id="rId10"/>
            </p:custDataLst>
          </p:nvPr>
        </p:nvCxnSpPr>
        <p:spPr>
          <a:xfrm>
            <a:off x="3948703" y="3793327"/>
            <a:ext cx="0" cy="872548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2"/>
          <p:cNvSpPr txBox="1"/>
          <p:nvPr>
            <p:custDataLst>
              <p:tags r:id="rId11"/>
            </p:custDataLst>
          </p:nvPr>
        </p:nvSpPr>
        <p:spPr>
          <a:xfrm>
            <a:off x="4343289" y="2927506"/>
            <a:ext cx="6891292" cy="6184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服务端</a:t>
            </a:r>
            <a:endParaRPr lang="zh-CN" altLang="en-US" sz="160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2"/>
            </p:custDataLst>
          </p:nvPr>
        </p:nvSpPr>
        <p:spPr>
          <a:xfrm>
            <a:off x="4406789" y="3489481"/>
            <a:ext cx="6891292" cy="87058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选择使用华为云服务器作为服务器配置，后端部署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mysql,negix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等网络开发环境以及数据管理，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处理相关服务</a:t>
            </a:r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AutoShape 14"/>
          <p:cNvSpPr/>
          <p:nvPr>
            <p:custDataLst>
              <p:tags r:id="rId13"/>
            </p:custDataLst>
          </p:nvPr>
        </p:nvSpPr>
        <p:spPr>
          <a:xfrm>
            <a:off x="3629637" y="4875521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15" name="AutoShape 15"/>
          <p:cNvSpPr/>
          <p:nvPr>
            <p:custDataLst>
              <p:tags r:id="rId14"/>
            </p:custDataLst>
          </p:nvPr>
        </p:nvSpPr>
        <p:spPr>
          <a:xfrm>
            <a:off x="3764381" y="5010265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16" name="Connector 16"/>
          <p:cNvCxnSpPr/>
          <p:nvPr>
            <p:custDataLst>
              <p:tags r:id="rId15"/>
            </p:custDataLst>
          </p:nvPr>
        </p:nvCxnSpPr>
        <p:spPr>
          <a:xfrm>
            <a:off x="3948703" y="5513651"/>
            <a:ext cx="0" cy="872548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7"/>
          <p:cNvSpPr txBox="1"/>
          <p:nvPr>
            <p:custDataLst>
              <p:tags r:id="rId16"/>
            </p:custDataLst>
          </p:nvPr>
        </p:nvSpPr>
        <p:spPr>
          <a:xfrm>
            <a:off x="4406789" y="4661166"/>
            <a:ext cx="6891292" cy="6184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</a:t>
            </a:r>
            <a:r>
              <a:rPr lang="zh-CN" altLang="en-US" sz="160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</a:t>
            </a:r>
            <a:endParaRPr lang="zh-CN" altLang="en-US" sz="160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7"/>
            </p:custDataLst>
          </p:nvPr>
        </p:nvSpPr>
        <p:spPr>
          <a:xfrm>
            <a:off x="4406789" y="5209806"/>
            <a:ext cx="6891292" cy="87058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 Harmony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操作系统支持的入门开发板，配置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实现外设的模拟控制</a:t>
            </a:r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开发语音播报服以及其他服务</a:t>
            </a:r>
            <a:r>
              <a:rPr 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886200" y="76200"/>
            <a:ext cx="551815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开发环境搭建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/>
          <p:cNvSpPr/>
          <p:nvPr>
            <p:custDataLst>
              <p:tags r:id="rId2"/>
            </p:custDataLst>
          </p:nvPr>
        </p:nvSpPr>
        <p:spPr>
          <a:xfrm>
            <a:off x="762000" y="1799590"/>
            <a:ext cx="6607175" cy="4003040"/>
          </a:xfrm>
          <a:prstGeom prst="roundRect">
            <a:avLst>
              <a:gd name="adj" fmla="val 12500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4" name="AutoShape 4"/>
          <p:cNvSpPr/>
          <p:nvPr>
            <p:custDataLst>
              <p:tags r:id="rId3"/>
            </p:custDataLst>
          </p:nvPr>
        </p:nvSpPr>
        <p:spPr>
          <a:xfrm>
            <a:off x="8133696" y="2746815"/>
            <a:ext cx="3456116" cy="3055762"/>
          </a:xfrm>
          <a:prstGeom prst="roundRect">
            <a:avLst>
              <a:gd name="adj" fmla="val 12500"/>
            </a:avLst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0" name="TextBox 10"/>
          <p:cNvSpPr txBox="1"/>
          <p:nvPr>
            <p:custDataLst>
              <p:tags r:id="rId4"/>
            </p:custDataLst>
          </p:nvPr>
        </p:nvSpPr>
        <p:spPr>
          <a:xfrm>
            <a:off x="2553055" y="1904746"/>
            <a:ext cx="3024645" cy="3217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设备连接</a:t>
            </a:r>
            <a:endParaRPr 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AutoShape 13"/>
          <p:cNvSpPr/>
          <p:nvPr>
            <p:custDataLst>
              <p:tags r:id="rId5"/>
            </p:custDataLst>
          </p:nvPr>
        </p:nvSpPr>
        <p:spPr>
          <a:xfrm rot="-2700000" flipH="1" flipV="1">
            <a:off x="9040620" y="1333321"/>
            <a:ext cx="1642268" cy="1642268"/>
          </a:xfrm>
          <a:prstGeom prst="teardrop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4" name="TextBox 14"/>
          <p:cNvSpPr txBox="1"/>
          <p:nvPr>
            <p:custDataLst>
              <p:tags r:id="rId6"/>
            </p:custDataLst>
          </p:nvPr>
        </p:nvSpPr>
        <p:spPr>
          <a:xfrm>
            <a:off x="8349432" y="3404616"/>
            <a:ext cx="3024645" cy="3217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0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调试工具使用</a:t>
            </a:r>
            <a:endParaRPr 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7"/>
            </p:custDataLst>
          </p:nvPr>
        </p:nvSpPr>
        <p:spPr>
          <a:xfrm>
            <a:off x="8379441" y="3923118"/>
            <a:ext cx="2964626" cy="94488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必备的</a:t>
            </a: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开发工具提供的调试工具对设备通信进行调试，确保设备间可以正常通信。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AutoShape 16"/>
          <p:cNvSpPr/>
          <p:nvPr>
            <p:custDataLst>
              <p:tags r:id="rId8"/>
            </p:custDataLst>
          </p:nvPr>
        </p:nvSpPr>
        <p:spPr>
          <a:xfrm>
            <a:off x="9583957" y="5524781"/>
            <a:ext cx="555593" cy="81705"/>
          </a:xfrm>
          <a:prstGeom prst="roundRect">
            <a:avLst>
              <a:gd name="adj" fmla="val 12500"/>
            </a:avLst>
          </a:prstGeom>
          <a:solidFill>
            <a:schemeClr val="accent2">
              <a:alpha val="100000"/>
            </a:schemeClr>
          </a:solidFill>
        </p:spPr>
      </p:sp>
      <p:pic>
        <p:nvPicPr>
          <p:cNvPr id="19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100000"/>
          </a:blip>
          <a:srcRect l="12500" r="12500"/>
          <a:stretch>
            <a:fillRect/>
          </a:stretch>
        </p:blipFill>
        <p:spPr>
          <a:xfrm>
            <a:off x="9121095" y="1416742"/>
            <a:ext cx="1475427" cy="1475427"/>
          </a:xfrm>
          <a:prstGeom prst="ellipse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2971800" y="152400"/>
            <a:ext cx="502539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设备连接与通信调试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AutoShape 16"/>
          <p:cNvSpPr/>
          <p:nvPr>
            <p:custDataLst>
              <p:tags r:id="rId11"/>
            </p:custDataLst>
          </p:nvPr>
        </p:nvSpPr>
        <p:spPr>
          <a:xfrm>
            <a:off x="1951990" y="5486400"/>
            <a:ext cx="4227195" cy="76200"/>
          </a:xfrm>
          <a:prstGeom prst="roundRect">
            <a:avLst>
              <a:gd name="adj" fmla="val 12500"/>
            </a:avLst>
          </a:prstGeom>
          <a:solidFill>
            <a:schemeClr val="accent2">
              <a:alpha val="100000"/>
            </a:schemeClr>
          </a:solidFill>
        </p:spPr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8610" y="2362200"/>
            <a:ext cx="5059680" cy="280289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38200" y="5867400"/>
            <a:ext cx="6736715" cy="572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通过云端服务器管理数据，并实时通知消息，保证数据消息的安全性</a:t>
            </a:r>
            <a:r>
              <a:rPr lang="zh-CN" altLang="en-US">
                <a:sym typeface="+mn-ea"/>
              </a:rPr>
              <a:t>以及远程管理数据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40760" y="1983274"/>
            <a:ext cx="2809137" cy="2809137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100000"/>
                  <a:lumMod val="60000"/>
                  <a:lumOff val="40000"/>
                </a:schemeClr>
              </a:gs>
            </a:gsLst>
            <a:lin ang="0"/>
          </a:gradFill>
        </p:spPr>
      </p:sp>
      <p:sp>
        <p:nvSpPr>
          <p:cNvPr id="4" name="TextBox 4"/>
          <p:cNvSpPr txBox="1"/>
          <p:nvPr/>
        </p:nvSpPr>
        <p:spPr>
          <a:xfrm>
            <a:off x="1884456" y="2656540"/>
            <a:ext cx="2004496" cy="61493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74000"/>
              </a:lnSpc>
              <a:spcBef>
                <a:spcPct val="0"/>
              </a:spcBef>
            </a:pPr>
            <a:r>
              <a:rPr lang="en-US" sz="135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35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0760" y="2818600"/>
            <a:ext cx="2748192" cy="1838325"/>
          </a:xfrm>
          <a:prstGeom prst="rect">
            <a:avLst/>
          </a:prstGeom>
        </p:spPr>
        <p:txBody>
          <a:bodyPr vert="horz" wrap="square" lIns="123825" tIns="123825" rIns="57150" bIns="123825" rtlCol="0" anchor="ctr" anchorCtr="1">
            <a:normAutofit/>
          </a:bodyPr>
          <a:lstStyle/>
          <a:p>
            <a:pPr algn="ctr">
              <a:lnSpc>
                <a:spcPct val="174000"/>
              </a:lnSpc>
            </a:pPr>
            <a:r>
              <a:rPr lang="en-US" sz="5775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sz="5775" b="1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7" name="Connector 7"/>
          <p:cNvCxnSpPr/>
          <p:nvPr/>
        </p:nvCxnSpPr>
        <p:spPr>
          <a:xfrm>
            <a:off x="3198500" y="2897445"/>
            <a:ext cx="0" cy="130951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</a:ln>
        </p:spPr>
      </p:cxnSp>
      <p:cxnSp>
        <p:nvCxnSpPr>
          <p:cNvPr id="8" name="Connector 8"/>
          <p:cNvCxnSpPr/>
          <p:nvPr/>
        </p:nvCxnSpPr>
        <p:spPr>
          <a:xfrm>
            <a:off x="1823497" y="2897445"/>
            <a:ext cx="0" cy="130951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</a:ln>
        </p:spPr>
      </p:cxnSp>
      <p:sp>
        <p:nvSpPr>
          <p:cNvPr id="15" name="AutoShape 15"/>
          <p:cNvSpPr/>
          <p:nvPr/>
        </p:nvSpPr>
        <p:spPr>
          <a:xfrm>
            <a:off x="10779576" y="-508283"/>
            <a:ext cx="2423643" cy="2423643"/>
          </a:xfrm>
          <a:prstGeom prst="ellipse">
            <a:avLst/>
          </a:prstGeom>
          <a:gradFill>
            <a:gsLst>
              <a:gs pos="0">
                <a:schemeClr val="accent2">
                  <a:alpha val="27000"/>
                </a:schemeClr>
              </a:gs>
              <a:gs pos="100000">
                <a:schemeClr val="accent2">
                  <a:alpha val="27000"/>
                  <a:lumMod val="40000"/>
                  <a:lumOff val="60000"/>
                </a:schemeClr>
              </a:gs>
            </a:gsLst>
            <a:lin ang="0"/>
          </a:gradFill>
        </p:spPr>
      </p:sp>
      <p:sp>
        <p:nvSpPr>
          <p:cNvPr id="16" name="文本框 15"/>
          <p:cNvSpPr txBox="1"/>
          <p:nvPr/>
        </p:nvSpPr>
        <p:spPr>
          <a:xfrm>
            <a:off x="5105400" y="1143000"/>
            <a:ext cx="3134995" cy="5190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选题背景和意义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</a:rPr>
              <a:t>      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内容和页面框架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搭建环境和运行调试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  <a:sym typeface="+mn-ea"/>
              </a:rPr>
              <a:t>      </a:t>
            </a:r>
            <a:endParaRPr sz="2000" b="1">
              <a:solidFill>
                <a:schemeClr val="bg1"/>
              </a:solidFill>
              <a:latin typeface="思源黑体 CN Normal" panose="020B0500000000000000" charset="-122"/>
              <a:ea typeface="思源黑体 CN Normal" panose="020B0500000000000000" charset="-122"/>
              <a:cs typeface="思源黑体 CN Normal" panose="020B0500000000000000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20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4.</a:t>
            </a:r>
            <a:r>
              <a:rPr sz="20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系统集成与优化</a:t>
            </a:r>
            <a:endParaRPr sz="20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sz="20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20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5.</a:t>
            </a:r>
            <a:r>
              <a:rPr sz="20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项目总结与展望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</a:rPr>
              <a:t>  </a:t>
            </a:r>
            <a:r>
              <a:rPr lang="en-US"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</a:rPr>
              <a:t>    </a:t>
            </a:r>
            <a:endParaRPr b="1">
              <a:solidFill>
                <a:schemeClr val="bg1"/>
              </a:solidFill>
              <a:latin typeface="思源黑体 CN Normal" panose="020B0500000000000000" charset="-122"/>
              <a:ea typeface="思源黑体 CN Normal" panose="020B0500000000000000" charset="-122"/>
              <a:cs typeface="思源黑体 CN Normal" panose="020B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6812" r="6812"/>
          <a:stretch>
            <a:fillRect/>
          </a:stretch>
        </p:blipFill>
        <p:spPr>
          <a:xfrm>
            <a:off x="818515" y="2526665"/>
            <a:ext cx="2679065" cy="3031490"/>
          </a:xfrm>
          <a:prstGeom prst="ellipse">
            <a:avLst/>
          </a:prstGeom>
        </p:spPr>
      </p:pic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3853566" y="1681685"/>
            <a:ext cx="3657600" cy="1989696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3853566" y="1300998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5" name="TextBox 5"/>
          <p:cNvSpPr txBox="1"/>
          <p:nvPr>
            <p:custDataLst>
              <p:tags r:id="rId5"/>
            </p:custDataLst>
          </p:nvPr>
        </p:nvSpPr>
        <p:spPr>
          <a:xfrm>
            <a:off x="4054790" y="2081621"/>
            <a:ext cx="3255153" cy="13550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根据智能家居的需求划分功能模块，</a:t>
            </a:r>
            <a:endParaRPr lang="en-US" sz="1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将控制模块和监视模块集成在一个页面，智能场景模块和个人主页模块，以及自定义功能模块</a:t>
            </a: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6"/>
            </p:custDataLst>
          </p:nvPr>
        </p:nvSpPr>
        <p:spPr>
          <a:xfrm>
            <a:off x="4066852" y="1349766"/>
            <a:ext cx="3375812" cy="63398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功能模块划分</a:t>
            </a:r>
            <a:endParaRPr lang="en-US" sz="160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AutoShape 7"/>
          <p:cNvSpPr/>
          <p:nvPr>
            <p:custDataLst>
              <p:tags r:id="rId7"/>
            </p:custDataLst>
          </p:nvPr>
        </p:nvSpPr>
        <p:spPr>
          <a:xfrm>
            <a:off x="7873179" y="1681685"/>
            <a:ext cx="3657600" cy="1989696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</p:sp>
      <p:sp>
        <p:nvSpPr>
          <p:cNvPr id="8" name="AutoShape 8"/>
          <p:cNvSpPr/>
          <p:nvPr>
            <p:custDataLst>
              <p:tags r:id="rId8"/>
            </p:custDataLst>
          </p:nvPr>
        </p:nvSpPr>
        <p:spPr>
          <a:xfrm>
            <a:off x="7873179" y="1300998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9" name="TextBox 9"/>
          <p:cNvSpPr txBox="1"/>
          <p:nvPr>
            <p:custDataLst>
              <p:tags r:id="rId9"/>
            </p:custDataLst>
          </p:nvPr>
        </p:nvSpPr>
        <p:spPr>
          <a:xfrm>
            <a:off x="8086465" y="1349766"/>
            <a:ext cx="3375812" cy="63398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模块开发</a:t>
            </a:r>
            <a:endParaRPr lang="en-US" sz="160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AutoShape 10"/>
          <p:cNvSpPr/>
          <p:nvPr>
            <p:custDataLst>
              <p:tags r:id="rId10"/>
            </p:custDataLst>
          </p:nvPr>
        </p:nvSpPr>
        <p:spPr>
          <a:xfrm>
            <a:off x="3853566" y="4213236"/>
            <a:ext cx="3657600" cy="1989696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</p:sp>
      <p:sp>
        <p:nvSpPr>
          <p:cNvPr id="11" name="AutoShape 11"/>
          <p:cNvSpPr/>
          <p:nvPr>
            <p:custDataLst>
              <p:tags r:id="rId11"/>
            </p:custDataLst>
          </p:nvPr>
        </p:nvSpPr>
        <p:spPr>
          <a:xfrm>
            <a:off x="3853566" y="3895299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2" name="TextBox 12"/>
          <p:cNvSpPr txBox="1"/>
          <p:nvPr>
            <p:custDataLst>
              <p:tags r:id="rId12"/>
            </p:custDataLst>
          </p:nvPr>
        </p:nvSpPr>
        <p:spPr>
          <a:xfrm>
            <a:off x="4066852" y="3944067"/>
            <a:ext cx="3375812" cy="63398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模块测试</a:t>
            </a:r>
            <a:endParaRPr lang="en-US" sz="160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AutoShape 13"/>
          <p:cNvSpPr/>
          <p:nvPr>
            <p:custDataLst>
              <p:tags r:id="rId13"/>
            </p:custDataLst>
          </p:nvPr>
        </p:nvSpPr>
        <p:spPr>
          <a:xfrm>
            <a:off x="7873179" y="4213236"/>
            <a:ext cx="3657600" cy="1989696"/>
          </a:xfrm>
          <a:prstGeom prst="rect">
            <a:avLst/>
          </a:prstGeom>
          <a:solidFill>
            <a:schemeClr val="accent2">
              <a:alpha val="79000"/>
            </a:schemeClr>
          </a:solidFill>
        </p:spPr>
      </p:sp>
      <p:sp>
        <p:nvSpPr>
          <p:cNvPr id="14" name="AutoShape 14"/>
          <p:cNvSpPr/>
          <p:nvPr>
            <p:custDataLst>
              <p:tags r:id="rId14"/>
            </p:custDataLst>
          </p:nvPr>
        </p:nvSpPr>
        <p:spPr>
          <a:xfrm>
            <a:off x="7873179" y="3895299"/>
            <a:ext cx="3657600" cy="719328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5" name="TextBox 15"/>
          <p:cNvSpPr txBox="1"/>
          <p:nvPr>
            <p:custDataLst>
              <p:tags r:id="rId15"/>
            </p:custDataLst>
          </p:nvPr>
        </p:nvSpPr>
        <p:spPr>
          <a:xfrm>
            <a:off x="8086465" y="3944067"/>
            <a:ext cx="3375812" cy="63398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问题定位与解决</a:t>
            </a:r>
            <a:endParaRPr lang="en-US" sz="160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6"/>
            </p:custDataLst>
          </p:nvPr>
        </p:nvSpPr>
        <p:spPr>
          <a:xfrm>
            <a:off x="8074403" y="2081621"/>
            <a:ext cx="3255153" cy="141427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基于OpenHarmony框架进行模块开发，实现各功能模块的功能逻辑。</a:t>
            </a:r>
            <a:endParaRPr lang="en-US" sz="1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17"/>
            </p:custDataLst>
          </p:nvPr>
        </p:nvSpPr>
        <p:spPr>
          <a:xfrm>
            <a:off x="4054790" y="4675587"/>
            <a:ext cx="3255153" cy="141427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对每个功能模块进行单元测试、集成测试和系统测试，确保模块的稳定性和可靠性。</a:t>
            </a:r>
            <a:endParaRPr lang="en-US" sz="1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8"/>
            </p:custDataLst>
          </p:nvPr>
        </p:nvSpPr>
        <p:spPr>
          <a:xfrm>
            <a:off x="8074403" y="4679187"/>
            <a:ext cx="3255153" cy="107823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在测试过程中发现</a:t>
            </a:r>
            <a:r>
              <a:rPr lang="zh-CN" alt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网络相关</a:t>
            </a: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问题后，利用调试工具和日志信息进行问题定位，</a:t>
            </a:r>
            <a:r>
              <a:rPr lang="zh-CN" alt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做出了</a:t>
            </a: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相应的解决方案。</a:t>
            </a:r>
            <a:endParaRPr lang="en-US" sz="15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149600" y="93980"/>
            <a:ext cx="794639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功能模块开发与测试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7674" y="3352775"/>
            <a:ext cx="9122662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825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系统集成与优化</a:t>
            </a:r>
            <a:endParaRPr lang="en-US" sz="3825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06008" y="548979"/>
            <a:ext cx="5979984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65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sz="765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92760" y="2020147"/>
            <a:ext cx="1612643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15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5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 l="12500" r="12500"/>
          <a:stretch>
            <a:fillRect/>
          </a:stretch>
        </p:blipFill>
        <p:spPr>
          <a:xfrm>
            <a:off x="161925" y="1913890"/>
            <a:ext cx="4300220" cy="4984750"/>
          </a:xfrm>
          <a:prstGeom prst="parallelogram">
            <a:avLst/>
          </a:prstGeom>
        </p:spPr>
      </p:pic>
      <p:sp>
        <p:nvSpPr>
          <p:cNvPr id="4" name="TextBox 4"/>
          <p:cNvSpPr txBox="1"/>
          <p:nvPr>
            <p:custDataLst>
              <p:tags r:id="rId3"/>
            </p:custDataLst>
          </p:nvPr>
        </p:nvSpPr>
        <p:spPr>
          <a:xfrm>
            <a:off x="5272221" y="1165346"/>
            <a:ext cx="6288526" cy="74866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界面优化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AutoShape 5"/>
          <p:cNvSpPr/>
          <p:nvPr>
            <p:custDataLst>
              <p:tags r:id="rId4"/>
            </p:custDataLst>
          </p:nvPr>
        </p:nvSpPr>
        <p:spPr>
          <a:xfrm>
            <a:off x="3908867" y="1360418"/>
            <a:ext cx="701468" cy="550104"/>
          </a:xfrm>
          <a:prstGeom prst="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6" name="AutoShape 6"/>
          <p:cNvSpPr/>
          <p:nvPr>
            <p:custDataLst>
              <p:tags r:id="rId5"/>
            </p:custDataLst>
          </p:nvPr>
        </p:nvSpPr>
        <p:spPr>
          <a:xfrm>
            <a:off x="4351619" y="1360418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7" name="AutoShape 7"/>
          <p:cNvSpPr/>
          <p:nvPr>
            <p:custDataLst>
              <p:tags r:id="rId6"/>
            </p:custDataLst>
          </p:nvPr>
        </p:nvSpPr>
        <p:spPr>
          <a:xfrm>
            <a:off x="3633815" y="1360418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8" name="TextBox 8"/>
          <p:cNvSpPr txBox="1"/>
          <p:nvPr>
            <p:custDataLst>
              <p:tags r:id="rId7"/>
            </p:custDataLst>
          </p:nvPr>
        </p:nvSpPr>
        <p:spPr>
          <a:xfrm>
            <a:off x="3810637" y="1233134"/>
            <a:ext cx="799698" cy="79248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72221" y="1692114"/>
            <a:ext cx="6124237" cy="13411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提供简洁、直观的用户界面，降低用户操作难度，提高易用性。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AutoShape 11"/>
          <p:cNvSpPr/>
          <p:nvPr>
            <p:custDataLst>
              <p:tags r:id="rId8"/>
            </p:custDataLst>
          </p:nvPr>
        </p:nvSpPr>
        <p:spPr>
          <a:xfrm>
            <a:off x="3469283" y="3099207"/>
            <a:ext cx="701468" cy="550104"/>
          </a:xfrm>
          <a:prstGeom prst="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2" name="AutoShape 12"/>
          <p:cNvSpPr/>
          <p:nvPr>
            <p:custDataLst>
              <p:tags r:id="rId9"/>
            </p:custDataLst>
          </p:nvPr>
        </p:nvSpPr>
        <p:spPr>
          <a:xfrm>
            <a:off x="3912035" y="3099207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3" name="AutoShape 13"/>
          <p:cNvSpPr/>
          <p:nvPr>
            <p:custDataLst>
              <p:tags r:id="rId10"/>
            </p:custDataLst>
          </p:nvPr>
        </p:nvSpPr>
        <p:spPr>
          <a:xfrm>
            <a:off x="3194231" y="3099207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4" name="TextBox 14"/>
          <p:cNvSpPr txBox="1"/>
          <p:nvPr>
            <p:custDataLst>
              <p:tags r:id="rId11"/>
            </p:custDataLst>
          </p:nvPr>
        </p:nvSpPr>
        <p:spPr>
          <a:xfrm>
            <a:off x="3249042" y="2971923"/>
            <a:ext cx="1102577" cy="79248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2"/>
            </p:custDataLst>
          </p:nvPr>
        </p:nvSpPr>
        <p:spPr>
          <a:xfrm>
            <a:off x="4495697" y="2956364"/>
            <a:ext cx="6288526" cy="75590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远程控制与监控</a:t>
            </a:r>
            <a:endParaRPr 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AutoShape 17"/>
          <p:cNvSpPr/>
          <p:nvPr>
            <p:custDataLst>
              <p:tags r:id="rId13"/>
            </p:custDataLst>
          </p:nvPr>
        </p:nvSpPr>
        <p:spPr>
          <a:xfrm>
            <a:off x="3068208" y="4837996"/>
            <a:ext cx="701468" cy="550104"/>
          </a:xfrm>
          <a:prstGeom prst="rect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8" name="AutoShape 18"/>
          <p:cNvSpPr/>
          <p:nvPr>
            <p:custDataLst>
              <p:tags r:id="rId14"/>
            </p:custDataLst>
          </p:nvPr>
        </p:nvSpPr>
        <p:spPr>
          <a:xfrm>
            <a:off x="3510960" y="4837996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19" name="AutoShape 19"/>
          <p:cNvSpPr/>
          <p:nvPr>
            <p:custDataLst>
              <p:tags r:id="rId15"/>
            </p:custDataLst>
          </p:nvPr>
        </p:nvSpPr>
        <p:spPr>
          <a:xfrm>
            <a:off x="2793156" y="4837996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21" name="TextBox 21"/>
          <p:cNvSpPr txBox="1"/>
          <p:nvPr/>
        </p:nvSpPr>
        <p:spPr>
          <a:xfrm>
            <a:off x="4228362" y="3796822"/>
            <a:ext cx="6124237" cy="13411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支持远程控制和监控功能，用户可以通过手机、平板等移动设备随时随地控制和管理智能家居系统。同时，系统还提供实时状态反馈和报警功能，确保用户能够及时了解和处理异常情况。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745230" y="93980"/>
            <a:ext cx="735076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用户体验提升措施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TextBox 14"/>
          <p:cNvSpPr txBox="1"/>
          <p:nvPr>
            <p:custDataLst>
              <p:tags r:id="rId16"/>
            </p:custDataLst>
          </p:nvPr>
        </p:nvSpPr>
        <p:spPr>
          <a:xfrm>
            <a:off x="2895347" y="4710553"/>
            <a:ext cx="1102577" cy="78486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p>
            <a:pPr algn="ctr">
              <a:lnSpc>
                <a:spcPct val="15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TextBox 4"/>
          <p:cNvSpPr txBox="1"/>
          <p:nvPr>
            <p:custDataLst>
              <p:tags r:id="rId17"/>
            </p:custDataLst>
          </p:nvPr>
        </p:nvSpPr>
        <p:spPr>
          <a:xfrm>
            <a:off x="4114616" y="5137906"/>
            <a:ext cx="6288526" cy="74866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支持自定义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87520" y="5847080"/>
            <a:ext cx="4572000" cy="973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自定义可以更好的提升用户的使用需求，避免繁琐控制或者功能无法满足，用户可以根据喜好</a:t>
            </a:r>
            <a:r>
              <a:rPr lang="zh-CN" altLang="en-US"/>
              <a:t>管理自己的家庭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474" y="3276575"/>
            <a:ext cx="9122662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825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项目总结与展望</a:t>
            </a:r>
            <a:endParaRPr lang="en-US" sz="3825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24423" y="548979"/>
            <a:ext cx="5979984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65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  <a:endParaRPr lang="en-US" sz="765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92760" y="2020147"/>
            <a:ext cx="1612643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15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5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4679004" y="2401236"/>
            <a:ext cx="2799547" cy="2789959"/>
          </a:xfrm>
          <a:prstGeom prst="rect">
            <a:avLst/>
          </a:prstGeom>
          <a:solidFill>
            <a:schemeClr val="lt1">
              <a:alpha val="51000"/>
            </a:schemeClr>
          </a:solidFill>
          <a:ln w="28575">
            <a:solidFill>
              <a:schemeClr val="accent2">
                <a:alpha val="51000"/>
              </a:schemeClr>
            </a:solidFill>
            <a:prstDash val="solid"/>
          </a:ln>
        </p:spPr>
      </p:sp>
      <p:sp>
        <p:nvSpPr>
          <p:cNvPr id="3" name="TextBox 3"/>
          <p:cNvSpPr txBox="1"/>
          <p:nvPr/>
        </p:nvSpPr>
        <p:spPr>
          <a:xfrm>
            <a:off x="575049" y="2110528"/>
            <a:ext cx="3324353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成功搭建基于OpenHarmony的智能家居系统框架，实现家居设备的统一管理和控制。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6675" r="16675"/>
          <a:stretch>
            <a:fillRect/>
          </a:stretch>
        </p:blipFill>
        <p:spPr>
          <a:xfrm>
            <a:off x="4284507" y="2196060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16284" r="16284"/>
          <a:stretch>
            <a:fillRect/>
          </a:stretch>
        </p:blipFill>
        <p:spPr>
          <a:xfrm>
            <a:off x="6641641" y="2196060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84507" y="4288263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12500" r="12500"/>
          <a:stretch>
            <a:fillRect/>
          </a:stretch>
        </p:blipFill>
        <p:spPr>
          <a:xfrm>
            <a:off x="6641641" y="4288263"/>
            <a:ext cx="1219200" cy="1219200"/>
          </a:xfrm>
          <a:prstGeom prst="roundRect">
            <a:avLst/>
          </a:prstGeom>
          <a:ln w="19050">
            <a:solidFill>
              <a:schemeClr val="accent1"/>
            </a:solidFill>
            <a:prstDash val="solid"/>
          </a:ln>
        </p:spPr>
      </p:pic>
      <p:sp>
        <p:nvSpPr>
          <p:cNvPr id="8" name="TextBox 8"/>
          <p:cNvSpPr txBox="1"/>
          <p:nvPr/>
        </p:nvSpPr>
        <p:spPr>
          <a:xfrm>
            <a:off x="653186" y="4288263"/>
            <a:ext cx="3324353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开发出一系列智能家居应用场景，如智能照明场景、智能安防场景、智能家电场景等，提升用户生活体验。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23483" y="2110528"/>
            <a:ext cx="3337912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完成多种智能家居设备的接入和互联互通，包括智能照明、智能安防、智能家电等。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91168" y="4288263"/>
            <a:ext cx="3337912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优化系统性能和稳定性，确保智能家居系统在各种场景下都能稳定运行。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057650" y="93980"/>
            <a:ext cx="703834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项目成果总结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3556000" y="93980"/>
            <a:ext cx="746379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</a:t>
            </a:r>
            <a:endParaRPr lang="zh-CN" alt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TextBox 4"/>
          <p:cNvSpPr txBox="1"/>
          <p:nvPr>
            <p:custDataLst>
              <p:tags r:id="rId2"/>
            </p:custDataLst>
          </p:nvPr>
        </p:nvSpPr>
        <p:spPr>
          <a:xfrm>
            <a:off x="1219200" y="1428750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小屋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主页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TextBox 4"/>
          <p:cNvSpPr txBox="1"/>
          <p:nvPr>
            <p:custDataLst>
              <p:tags r:id="rId3"/>
            </p:custDataLst>
          </p:nvPr>
        </p:nvSpPr>
        <p:spPr>
          <a:xfrm>
            <a:off x="4648200" y="1428750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智能场景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TextBox 4"/>
          <p:cNvSpPr txBox="1"/>
          <p:nvPr>
            <p:custDataLst>
              <p:tags r:id="rId4"/>
            </p:custDataLst>
          </p:nvPr>
        </p:nvSpPr>
        <p:spPr>
          <a:xfrm>
            <a:off x="8763000" y="1428750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5" name="Group 10"/>
          <p:cNvGrpSpPr/>
          <p:nvPr>
            <p:custDataLst>
              <p:tags r:id="rId5"/>
            </p:custDataLst>
          </p:nvPr>
        </p:nvGrpSpPr>
        <p:grpSpPr>
          <a:xfrm rot="0">
            <a:off x="777159" y="2226777"/>
            <a:ext cx="2651083" cy="97536"/>
            <a:chOff x="1226739" y="4350852"/>
            <a:chExt cx="2651083" cy="97536"/>
          </a:xfrm>
        </p:grpSpPr>
        <p:cxnSp>
          <p:nvCxnSpPr>
            <p:cNvPr id="36" name="Connector 11"/>
            <p:cNvCxnSpPr/>
            <p:nvPr>
              <p:custDataLst>
                <p:tags r:id="rId6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AutoShape 12"/>
            <p:cNvSpPr/>
            <p:nvPr>
              <p:custDataLst>
                <p:tags r:id="rId7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38" name="AutoShape 13"/>
            <p:cNvSpPr/>
            <p:nvPr>
              <p:custDataLst>
                <p:tags r:id="rId8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39" name="Group 10"/>
          <p:cNvGrpSpPr/>
          <p:nvPr>
            <p:custDataLst>
              <p:tags r:id="rId9"/>
            </p:custDataLst>
          </p:nvPr>
        </p:nvGrpSpPr>
        <p:grpSpPr>
          <a:xfrm rot="0">
            <a:off x="4282359" y="2231222"/>
            <a:ext cx="2651083" cy="97536"/>
            <a:chOff x="1226739" y="4350852"/>
            <a:chExt cx="2651083" cy="97536"/>
          </a:xfrm>
        </p:grpSpPr>
        <p:cxnSp>
          <p:nvCxnSpPr>
            <p:cNvPr id="40" name="Connector 11"/>
            <p:cNvCxnSpPr/>
            <p:nvPr>
              <p:custDataLst>
                <p:tags r:id="rId10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" name="AutoShape 12"/>
            <p:cNvSpPr/>
            <p:nvPr>
              <p:custDataLst>
                <p:tags r:id="rId11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42" name="AutoShape 13"/>
            <p:cNvSpPr/>
            <p:nvPr>
              <p:custDataLst>
                <p:tags r:id="rId12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43" name="Group 10"/>
          <p:cNvGrpSpPr/>
          <p:nvPr>
            <p:custDataLst>
              <p:tags r:id="rId13"/>
            </p:custDataLst>
          </p:nvPr>
        </p:nvGrpSpPr>
        <p:grpSpPr>
          <a:xfrm rot="0">
            <a:off x="8092359" y="2231222"/>
            <a:ext cx="2651083" cy="97536"/>
            <a:chOff x="1226739" y="4350852"/>
            <a:chExt cx="2651083" cy="97536"/>
          </a:xfrm>
        </p:grpSpPr>
        <p:cxnSp>
          <p:nvCxnSpPr>
            <p:cNvPr id="44" name="Connector 11"/>
            <p:cNvCxnSpPr/>
            <p:nvPr>
              <p:custDataLst>
                <p:tags r:id="rId14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AutoShape 12"/>
            <p:cNvSpPr/>
            <p:nvPr>
              <p:custDataLst>
                <p:tags r:id="rId15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46" name="AutoShape 13"/>
            <p:cNvSpPr/>
            <p:nvPr>
              <p:custDataLst>
                <p:tags r:id="rId16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pic>
        <p:nvPicPr>
          <p:cNvPr id="47" name="图片 46" descr="图片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6800" y="2580640"/>
            <a:ext cx="2075180" cy="3411855"/>
          </a:xfrm>
          <a:prstGeom prst="rect">
            <a:avLst/>
          </a:prstGeom>
        </p:spPr>
      </p:pic>
      <p:pic>
        <p:nvPicPr>
          <p:cNvPr id="48" name="图片 47" descr="图片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2130" y="2590800"/>
            <a:ext cx="2362835" cy="3406775"/>
          </a:xfrm>
          <a:prstGeom prst="rect">
            <a:avLst/>
          </a:prstGeom>
        </p:spPr>
      </p:pic>
      <p:pic>
        <p:nvPicPr>
          <p:cNvPr id="49" name="图片 48" descr="图片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7200" y="2590800"/>
            <a:ext cx="2447290" cy="337375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91160" y="6191250"/>
            <a:ext cx="878967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简洁而精美的页面为用户提供丰富的</a:t>
            </a:r>
            <a:r>
              <a:rPr lang="zh-CN" altLang="en-US"/>
              <a:t>服务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3364865" y="93980"/>
            <a:ext cx="765492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项目成果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</a:t>
            </a:r>
            <a:endParaRPr lang="zh-CN" alt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TextBox 4"/>
          <p:cNvSpPr txBox="1"/>
          <p:nvPr>
            <p:custDataLst>
              <p:tags r:id="rId2"/>
            </p:custDataLst>
          </p:nvPr>
        </p:nvSpPr>
        <p:spPr>
          <a:xfrm>
            <a:off x="1524000" y="1238885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小屋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TextBox 4"/>
          <p:cNvSpPr txBox="1"/>
          <p:nvPr>
            <p:custDataLst>
              <p:tags r:id="rId3"/>
            </p:custDataLst>
          </p:nvPr>
        </p:nvSpPr>
        <p:spPr>
          <a:xfrm>
            <a:off x="4953000" y="1238885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TextBox 4"/>
          <p:cNvSpPr txBox="1"/>
          <p:nvPr>
            <p:custDataLst>
              <p:tags r:id="rId4"/>
            </p:custDataLst>
          </p:nvPr>
        </p:nvSpPr>
        <p:spPr>
          <a:xfrm>
            <a:off x="9067800" y="1238885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家庭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5" name="Group 10"/>
          <p:cNvGrpSpPr/>
          <p:nvPr>
            <p:custDataLst>
              <p:tags r:id="rId5"/>
            </p:custDataLst>
          </p:nvPr>
        </p:nvGrpSpPr>
        <p:grpSpPr>
          <a:xfrm rot="0">
            <a:off x="874949" y="2019132"/>
            <a:ext cx="2651083" cy="97536"/>
            <a:chOff x="1226739" y="4350852"/>
            <a:chExt cx="2651083" cy="97536"/>
          </a:xfrm>
        </p:grpSpPr>
        <p:cxnSp>
          <p:nvCxnSpPr>
            <p:cNvPr id="36" name="Connector 11"/>
            <p:cNvCxnSpPr/>
            <p:nvPr>
              <p:custDataLst>
                <p:tags r:id="rId6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AutoShape 12"/>
            <p:cNvSpPr/>
            <p:nvPr>
              <p:custDataLst>
                <p:tags r:id="rId7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38" name="AutoShape 13"/>
            <p:cNvSpPr/>
            <p:nvPr>
              <p:custDataLst>
                <p:tags r:id="rId8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39" name="Group 10"/>
          <p:cNvGrpSpPr/>
          <p:nvPr>
            <p:custDataLst>
              <p:tags r:id="rId9"/>
            </p:custDataLst>
          </p:nvPr>
        </p:nvGrpSpPr>
        <p:grpSpPr>
          <a:xfrm rot="0">
            <a:off x="4587159" y="2041357"/>
            <a:ext cx="2651083" cy="97536"/>
            <a:chOff x="1226739" y="4350852"/>
            <a:chExt cx="2651083" cy="97536"/>
          </a:xfrm>
        </p:grpSpPr>
        <p:cxnSp>
          <p:nvCxnSpPr>
            <p:cNvPr id="40" name="Connector 11"/>
            <p:cNvCxnSpPr/>
            <p:nvPr>
              <p:custDataLst>
                <p:tags r:id="rId10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" name="AutoShape 12"/>
            <p:cNvSpPr/>
            <p:nvPr>
              <p:custDataLst>
                <p:tags r:id="rId11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42" name="AutoShape 13"/>
            <p:cNvSpPr/>
            <p:nvPr>
              <p:custDataLst>
                <p:tags r:id="rId12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grpSp>
        <p:nvGrpSpPr>
          <p:cNvPr id="43" name="Group 10"/>
          <p:cNvGrpSpPr/>
          <p:nvPr>
            <p:custDataLst>
              <p:tags r:id="rId13"/>
            </p:custDataLst>
          </p:nvPr>
        </p:nvGrpSpPr>
        <p:grpSpPr>
          <a:xfrm rot="0">
            <a:off x="8397159" y="2041357"/>
            <a:ext cx="2651083" cy="97536"/>
            <a:chOff x="1226739" y="4350852"/>
            <a:chExt cx="2651083" cy="97536"/>
          </a:xfrm>
        </p:grpSpPr>
        <p:cxnSp>
          <p:nvCxnSpPr>
            <p:cNvPr id="44" name="Connector 11"/>
            <p:cNvCxnSpPr/>
            <p:nvPr>
              <p:custDataLst>
                <p:tags r:id="rId14"/>
              </p:custDataLst>
            </p:nvPr>
          </p:nvCxnSpPr>
          <p:spPr>
            <a:xfrm flipV="1">
              <a:off x="1287927" y="4399620"/>
              <a:ext cx="2492359" cy="4740"/>
            </a:xfrm>
            <a:prstGeom prst="line">
              <a:avLst/>
            </a:prstGeom>
            <a:ln w="9525">
              <a:solidFill>
                <a:schemeClr val="accent1"/>
              </a:solidFill>
              <a:prstDash val="solid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AutoShape 12"/>
            <p:cNvSpPr/>
            <p:nvPr>
              <p:custDataLst>
                <p:tags r:id="rId15"/>
              </p:custDataLst>
            </p:nvPr>
          </p:nvSpPr>
          <p:spPr>
            <a:xfrm>
              <a:off x="1226739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46" name="AutoShape 13"/>
            <p:cNvSpPr/>
            <p:nvPr>
              <p:custDataLst>
                <p:tags r:id="rId16"/>
              </p:custDataLst>
            </p:nvPr>
          </p:nvSpPr>
          <p:spPr>
            <a:xfrm>
              <a:off x="3780286" y="4350852"/>
              <a:ext cx="97536" cy="9753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</p:grpSp>
      <p:sp>
        <p:nvSpPr>
          <p:cNvPr id="50" name="文本框 49"/>
          <p:cNvSpPr txBox="1"/>
          <p:nvPr/>
        </p:nvSpPr>
        <p:spPr>
          <a:xfrm>
            <a:off x="1610360" y="6210935"/>
            <a:ext cx="878967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方便而个性的按钮弹窗提升用户的控制</a:t>
            </a:r>
            <a:r>
              <a:rPr lang="zh-CN" altLang="en-US"/>
              <a:t>体验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4199890"/>
            <a:ext cx="2405380" cy="16630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7895" y="2138680"/>
            <a:ext cx="2457450" cy="20586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4395" y="2229485"/>
            <a:ext cx="2408555" cy="3644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58200" y="2234565"/>
            <a:ext cx="2384425" cy="36391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6"/>
          <p:cNvSpPr/>
          <p:nvPr>
            <p:custDataLst>
              <p:tags r:id="rId2"/>
            </p:custDataLst>
          </p:nvPr>
        </p:nvSpPr>
        <p:spPr>
          <a:xfrm>
            <a:off x="575310" y="2025015"/>
            <a:ext cx="1203325" cy="1247775"/>
          </a:xfrm>
          <a:prstGeom prst="rect">
            <a:avLst/>
          </a:prstGeom>
          <a:solidFill>
            <a:schemeClr val="accent1">
              <a:alpha val="72250"/>
            </a:schemeClr>
          </a:solidFill>
        </p:spPr>
      </p:sp>
      <p:sp>
        <p:nvSpPr>
          <p:cNvPr id="41" name="AutoShape 6"/>
          <p:cNvSpPr/>
          <p:nvPr>
            <p:custDataLst>
              <p:tags r:id="rId3"/>
            </p:custDataLst>
          </p:nvPr>
        </p:nvSpPr>
        <p:spPr>
          <a:xfrm>
            <a:off x="508000" y="3886200"/>
            <a:ext cx="1270635" cy="1311275"/>
          </a:xfrm>
          <a:prstGeom prst="rect">
            <a:avLst/>
          </a:prstGeom>
          <a:solidFill>
            <a:schemeClr val="accent1">
              <a:alpha val="72250"/>
            </a:schemeClr>
          </a:solidFill>
        </p:spPr>
      </p:sp>
      <p:sp>
        <p:nvSpPr>
          <p:cNvPr id="43" name="TextBox 4"/>
          <p:cNvSpPr txBox="1"/>
          <p:nvPr>
            <p:custDataLst>
              <p:tags r:id="rId4"/>
            </p:custDataLst>
          </p:nvPr>
        </p:nvSpPr>
        <p:spPr>
          <a:xfrm>
            <a:off x="664210" y="2194560"/>
            <a:ext cx="958850" cy="9080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zh-CN" altLang="en-US" sz="2325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相似</a:t>
            </a:r>
            <a:endParaRPr lang="zh-CN" altLang="en-US" sz="2325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TextBox 4"/>
          <p:cNvSpPr txBox="1"/>
          <p:nvPr>
            <p:custDataLst>
              <p:tags r:id="rId5"/>
            </p:custDataLst>
          </p:nvPr>
        </p:nvSpPr>
        <p:spPr>
          <a:xfrm>
            <a:off x="653415" y="4038600"/>
            <a:ext cx="958850" cy="9080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zh-CN" altLang="en-US" sz="2325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突出</a:t>
            </a:r>
            <a:endParaRPr lang="zh-CN" altLang="en-US" sz="2325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221740"/>
            <a:ext cx="1755140" cy="171196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023620"/>
            <a:ext cx="2069465" cy="1910080"/>
          </a:xfrm>
          <a:prstGeom prst="rect">
            <a:avLst/>
          </a:prstGeom>
        </p:spPr>
      </p:pic>
      <p:sp>
        <p:nvSpPr>
          <p:cNvPr id="49" name="TextBox 4"/>
          <p:cNvSpPr txBox="1"/>
          <p:nvPr>
            <p:custDataLst>
              <p:tags r:id="rId8"/>
            </p:custDataLst>
          </p:nvPr>
        </p:nvSpPr>
        <p:spPr>
          <a:xfrm>
            <a:off x="2209800" y="2971800"/>
            <a:ext cx="205676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分类管理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TextBox 4"/>
          <p:cNvSpPr txBox="1"/>
          <p:nvPr>
            <p:custDataLst>
              <p:tags r:id="rId9"/>
            </p:custDataLst>
          </p:nvPr>
        </p:nvSpPr>
        <p:spPr>
          <a:xfrm>
            <a:off x="4800600" y="2969895"/>
            <a:ext cx="2056765" cy="7937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多平台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1045845"/>
            <a:ext cx="2129155" cy="1887855"/>
          </a:xfrm>
          <a:prstGeom prst="rect">
            <a:avLst/>
          </a:prstGeom>
        </p:spPr>
      </p:pic>
      <p:sp>
        <p:nvSpPr>
          <p:cNvPr id="52" name="TextBox 4"/>
          <p:cNvSpPr txBox="1"/>
          <p:nvPr>
            <p:custDataLst>
              <p:tags r:id="rId11"/>
            </p:custDataLst>
          </p:nvPr>
        </p:nvSpPr>
        <p:spPr>
          <a:xfrm>
            <a:off x="7694930" y="2969895"/>
            <a:ext cx="2056765" cy="7937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多样控制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TextBox 4"/>
          <p:cNvSpPr txBox="1"/>
          <p:nvPr>
            <p:custDataLst>
              <p:tags r:id="rId12"/>
            </p:custDataLst>
          </p:nvPr>
        </p:nvSpPr>
        <p:spPr>
          <a:xfrm>
            <a:off x="2057400" y="5486400"/>
            <a:ext cx="2883535" cy="5778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多样实用场景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3733800"/>
            <a:ext cx="2290445" cy="185547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7780" y="3886200"/>
            <a:ext cx="1766570" cy="1452880"/>
          </a:xfrm>
          <a:prstGeom prst="rect">
            <a:avLst/>
          </a:prstGeom>
        </p:spPr>
      </p:pic>
      <p:sp>
        <p:nvSpPr>
          <p:cNvPr id="57" name="TextBox 4"/>
          <p:cNvSpPr txBox="1"/>
          <p:nvPr>
            <p:custDataLst>
              <p:tags r:id="rId15"/>
            </p:custDataLst>
          </p:nvPr>
        </p:nvSpPr>
        <p:spPr>
          <a:xfrm>
            <a:off x="5039360" y="5461635"/>
            <a:ext cx="2056765" cy="7937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简洁</a:t>
            </a: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</a:t>
            </a:r>
            <a:endParaRPr lang="en-US" altLang="zh-CN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6"/>
          <a:stretch>
            <a:fillRect/>
          </a:stretch>
        </p:blipFill>
        <p:spPr>
          <a:xfrm>
            <a:off x="7461885" y="3886200"/>
            <a:ext cx="2083435" cy="1508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TextBox 4"/>
          <p:cNvSpPr txBox="1"/>
          <p:nvPr>
            <p:custDataLst>
              <p:tags r:id="rId17"/>
            </p:custDataLst>
          </p:nvPr>
        </p:nvSpPr>
        <p:spPr>
          <a:xfrm>
            <a:off x="7385685" y="5492750"/>
            <a:ext cx="2056765" cy="7937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en-US" altLang="zh-CN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云端</a:t>
            </a:r>
            <a:r>
              <a:rPr lang="zh-CN" altLang="en-US" sz="2325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储存</a:t>
            </a:r>
            <a:endParaRPr lang="zh-CN" altLang="en-US" sz="23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extBox 39"/>
          <p:cNvSpPr txBox="1"/>
          <p:nvPr/>
        </p:nvSpPr>
        <p:spPr>
          <a:xfrm>
            <a:off x="3915713" y="93878"/>
            <a:ext cx="718058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竞品分析</a:t>
            </a:r>
            <a:endParaRPr lang="zh-CN" altLang="en-US" sz="2400" b="1">
              <a:solidFill>
                <a:schemeClr val="tx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800000">
            <a:off x="5310197" y="3360"/>
            <a:ext cx="6881803" cy="1578837"/>
          </a:xfrm>
          <a:prstGeom prst="rtTriangl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3" name="TextBox 3"/>
          <p:cNvSpPr txBox="1"/>
          <p:nvPr/>
        </p:nvSpPr>
        <p:spPr>
          <a:xfrm>
            <a:off x="865044" y="1413187"/>
            <a:ext cx="4847466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预测智能家居市场将持续增长，更多家居设备将接入智能家居系统，实现智能化管理和控制。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105" y="2538726"/>
            <a:ext cx="4847466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加强与其他智能家居平台和生态系统的合作与互通，实现更广泛的设备兼容和互联互通。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26223" y="1564498"/>
            <a:ext cx="138821" cy="13882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AutoShape 6"/>
          <p:cNvSpPr/>
          <p:nvPr/>
        </p:nvSpPr>
        <p:spPr>
          <a:xfrm>
            <a:off x="690284" y="2690037"/>
            <a:ext cx="138821" cy="13882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7" name="TextBox 7"/>
          <p:cNvSpPr txBox="1"/>
          <p:nvPr/>
        </p:nvSpPr>
        <p:spPr>
          <a:xfrm>
            <a:off x="6654250" y="1413187"/>
            <a:ext cx="4847466" cy="66802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OPenHarmony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系统以及生态的发展日益丰富，智能家居在</a:t>
            </a:r>
            <a:r>
              <a:rPr lang="en-US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Openharmony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各平台的应用需求将会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日益剧增</a:t>
            </a:r>
            <a:endParaRPr lang="zh-CN" alt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515429" y="1564498"/>
            <a:ext cx="138821" cy="13882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6633797" y="2538726"/>
            <a:ext cx="4847466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持续关注新技术和新趋势的发展，及时将新技术应用到智能家居系统中，提升系统性能和用户体验。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494977" y="2690037"/>
            <a:ext cx="138821" cy="13882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3057" r="3057"/>
          <a:stretch>
            <a:fillRect/>
          </a:stretch>
        </p:blipFill>
        <p:spPr>
          <a:xfrm>
            <a:off x="454963" y="3801273"/>
            <a:ext cx="3547872" cy="22677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2712" b="2712"/>
          <a:stretch>
            <a:fillRect/>
          </a:stretch>
        </p:blipFill>
        <p:spPr>
          <a:xfrm>
            <a:off x="4281896" y="3801273"/>
            <a:ext cx="3547872" cy="22677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t="18041" b="18041"/>
          <a:stretch>
            <a:fillRect/>
          </a:stretch>
        </p:blipFill>
        <p:spPr>
          <a:xfrm>
            <a:off x="8108829" y="3801273"/>
            <a:ext cx="3547872" cy="2267712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3723640" y="93980"/>
            <a:ext cx="737235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未来发展趋势预测及应对策略</a:t>
            </a:r>
            <a:endParaRPr lang="en-US" sz="24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0400" y="76200"/>
            <a:ext cx="5194300" cy="141668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480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  <a:endParaRPr lang="en-US" sz="480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172200" y="304800"/>
            <a:ext cx="2439670" cy="61214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7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  <a:endParaRPr lang="en-US" sz="27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590800" y="1492885"/>
            <a:ext cx="6366510" cy="4576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sz="2800" b="1">
                <a:solidFill>
                  <a:schemeClr val="bg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致谢</a:t>
            </a:r>
            <a:endParaRPr lang="zh-CN" sz="2800" b="1">
              <a:solidFill>
                <a:schemeClr val="bg2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ts val="4300"/>
              </a:lnSpc>
            </a:pPr>
            <a:r>
              <a:rPr lang="zh-CN" sz="2800" b="1">
                <a:solidFill>
                  <a:schemeClr val="bg2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从选题到资料收集，再到报告的撰写完成，在团队指导老师的监督下，提出了很多宝贵的建议。在这里感谢我们的指导老师在这一过程中给予的巨大帮助。感谢各位专家评委的聆听。</a:t>
            </a:r>
            <a:endParaRPr lang="zh-CN" altLang="en-US" sz="2800" spc="215" dirty="0">
              <a:solidFill>
                <a:schemeClr val="bg2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sz="2800">
                <a:solidFill>
                  <a:schemeClr val="accent5">
                    <a:lumMod val="75000"/>
                  </a:schemeClr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  <a:sym typeface="+mn-ea"/>
              </a:rPr>
              <a:t>    </a:t>
            </a:r>
            <a:endParaRPr lang="zh-CN" altLang="en-US" sz="2800" b="1">
              <a:solidFill>
                <a:schemeClr val="accent5">
                  <a:lumMod val="75000"/>
                </a:schemeClr>
              </a:solidFill>
              <a:latin typeface="思源黑体 CN Normal" panose="020B0500000000000000" charset="-122"/>
              <a:ea typeface="思源黑体 CN Normal" panose="020B0500000000000000" charset="-122"/>
              <a:cs typeface="思源黑体 CN Normal" panose="020B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4669" y="3368650"/>
            <a:ext cx="9122662" cy="7048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sz="32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选题背景和意义</a:t>
            </a:r>
            <a:endParaRPr sz="32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24423" y="533104"/>
            <a:ext cx="5979984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65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765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92760" y="2020147"/>
            <a:ext cx="1612643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15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5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1316482" y="1957823"/>
            <a:ext cx="3075800" cy="1917726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r>
              <a:rPr lang="en-US" sz="294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</a:t>
            </a:r>
            <a:endParaRPr lang="en-US" sz="1100"/>
          </a:p>
        </p:txBody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4392196" y="3875548"/>
            <a:ext cx="3075800" cy="1917726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7467994" y="1957823"/>
            <a:ext cx="3075800" cy="1917726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</p:sp>
      <p:pic>
        <p:nvPicPr>
          <p:cNvPr id="5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15732" b="15732"/>
          <a:stretch>
            <a:fillRect/>
          </a:stretch>
        </p:blipFill>
        <p:spPr>
          <a:xfrm>
            <a:off x="1316482" y="3850957"/>
            <a:ext cx="3075751" cy="1942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984" b="984"/>
          <a:stretch>
            <a:fillRect/>
          </a:stretch>
        </p:blipFill>
        <p:spPr>
          <a:xfrm>
            <a:off x="4392263" y="1933237"/>
            <a:ext cx="3075751" cy="19422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12118" b="12118"/>
          <a:stretch>
            <a:fillRect/>
          </a:stretch>
        </p:blipFill>
        <p:spPr>
          <a:xfrm>
            <a:off x="7467994" y="3875548"/>
            <a:ext cx="3075751" cy="194229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191000" y="152400"/>
            <a:ext cx="4271010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智能家居发展现状</a:t>
            </a:r>
            <a:endParaRPr lang="zh-CN" altLang="en-US" sz="2400" b="1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11"/>
            </p:custDataLst>
          </p:nvPr>
        </p:nvSpPr>
        <p:spPr>
          <a:xfrm>
            <a:off x="1317057" y="1958398"/>
            <a:ext cx="3075800" cy="444233"/>
          </a:xfrm>
          <a:prstGeom prst="rect">
            <a:avLst/>
          </a:prstGeom>
        </p:spPr>
        <p:txBody>
          <a:bodyPr wrap="square" lIns="66008" tIns="33052" rIns="66008" bIns="33052" rtlCol="0" anchor="t" anchorCtr="0">
            <a:normAutofit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行业快速增长</a:t>
            </a:r>
            <a:endParaRPr lang="zh-CN" altLang="en-US" sz="24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12"/>
            </p:custDataLst>
          </p:nvPr>
        </p:nvSpPr>
        <p:spPr>
          <a:xfrm>
            <a:off x="1414985" y="2351700"/>
            <a:ext cx="2977297" cy="1499257"/>
          </a:xfrm>
          <a:prstGeom prst="rect">
            <a:avLst/>
          </a:prstGeom>
        </p:spPr>
        <p:txBody>
          <a:bodyPr wrap="square" lIns="66008" tIns="33052" rIns="66008" bIns="33052" rtlCol="0" anchor="ctr" anchorCtr="1">
            <a:normAutofit fontScale="90000" lnSpcReduction="20000"/>
          </a:bodyPr>
          <a:lstStyle/>
          <a:p>
            <a:pPr algn="l">
              <a:lnSpc>
                <a:spcPct val="150000"/>
              </a:lnSpc>
            </a:pPr>
            <a:r>
              <a:rPr lang="zh-CN" sz="2000">
                <a:solidFill>
                  <a:schemeClr val="bg2"/>
                </a:solidFill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随着人们生活水平的提高和科技的发展，智能家居行业正在快速增长，市场需求不断扩大。</a:t>
            </a:r>
            <a:endParaRPr lang="zh-CN" sz="2000">
              <a:solidFill>
                <a:schemeClr val="bg2"/>
              </a:solidFill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13"/>
            </p:custDataLst>
          </p:nvPr>
        </p:nvSpPr>
        <p:spPr>
          <a:xfrm>
            <a:off x="4392282" y="3900139"/>
            <a:ext cx="3075800" cy="444233"/>
          </a:xfrm>
          <a:prstGeom prst="rect">
            <a:avLst/>
          </a:prstGeom>
        </p:spPr>
        <p:txBody>
          <a:bodyPr wrap="square" lIns="66008" tIns="33052" rIns="66008" bIns="33052" rtlCol="0" anchor="t" anchorCtr="0">
            <a:normAutofit lnSpcReduction="20000"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技术不断创新</a:t>
            </a:r>
            <a:endParaRPr lang="zh-CN" altLang="en-US" sz="24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2" name="TextBox 32"/>
          <p:cNvSpPr txBox="1"/>
          <p:nvPr>
            <p:custDataLst>
              <p:tags r:id="rId14"/>
            </p:custDataLst>
          </p:nvPr>
        </p:nvSpPr>
        <p:spPr>
          <a:xfrm>
            <a:off x="4490784" y="4294017"/>
            <a:ext cx="2977297" cy="1499257"/>
          </a:xfrm>
          <a:prstGeom prst="rect">
            <a:avLst/>
          </a:prstGeom>
        </p:spPr>
        <p:txBody>
          <a:bodyPr wrap="square" lIns="66008" tIns="33052" rIns="66008" bIns="33052" rtlCol="0" anchor="ctr" anchorCtr="1">
            <a:normAutofit fontScale="90000" lnSpcReduction="20000"/>
          </a:bodyPr>
          <a:lstStyle/>
          <a:p>
            <a:pPr algn="l">
              <a:lnSpc>
                <a:spcPct val="150000"/>
              </a:lnSpc>
            </a:pPr>
            <a:r>
              <a:rPr lang="zh-CN" sz="2000">
                <a:solidFill>
                  <a:schemeClr val="bg2"/>
                </a:solidFill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智能家居技术不断创新，包括物联网、人工智能、云计算等技术的融合应用，推动了智能家居行业的发展。</a:t>
            </a:r>
            <a:endParaRPr lang="zh-CN" sz="2000">
              <a:solidFill>
                <a:schemeClr val="bg2"/>
              </a:solidFill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33" name="TextBox 33"/>
          <p:cNvSpPr txBox="1"/>
          <p:nvPr>
            <p:custDataLst>
              <p:tags r:id="rId15"/>
            </p:custDataLst>
          </p:nvPr>
        </p:nvSpPr>
        <p:spPr>
          <a:xfrm>
            <a:off x="7467994" y="1957823"/>
            <a:ext cx="3075800" cy="444233"/>
          </a:xfrm>
          <a:prstGeom prst="rect">
            <a:avLst/>
          </a:prstGeom>
        </p:spPr>
        <p:txBody>
          <a:bodyPr wrap="square" lIns="66008" tIns="33052" rIns="66008" bIns="33052" rtlCol="0" anchor="t" anchorCtr="0">
            <a:normAutofit lnSpcReduction="20000"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产品多样化</a:t>
            </a:r>
            <a:endParaRPr lang="zh-CN" altLang="en-US" sz="24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4" name="TextBox 34"/>
          <p:cNvSpPr txBox="1"/>
          <p:nvPr>
            <p:custDataLst>
              <p:tags r:id="rId16"/>
            </p:custDataLst>
          </p:nvPr>
        </p:nvSpPr>
        <p:spPr>
          <a:xfrm>
            <a:off x="7566498" y="2351700"/>
            <a:ext cx="2977297" cy="1499257"/>
          </a:xfrm>
          <a:prstGeom prst="rect">
            <a:avLst/>
          </a:prstGeom>
        </p:spPr>
        <p:txBody>
          <a:bodyPr wrap="square" lIns="66008" tIns="33052" rIns="66008" bIns="33052" rtlCol="0" anchor="ctr" anchorCtr="1">
            <a:normAutofit fontScale="90000" lnSpcReduction="20000"/>
          </a:bodyPr>
          <a:lstStyle/>
          <a:p>
            <a:pPr algn="l">
              <a:lnSpc>
                <a:spcPct val="150000"/>
              </a:lnSpc>
            </a:pPr>
            <a:r>
              <a:rPr lang="zh-CN" sz="2000">
                <a:solidFill>
                  <a:schemeClr val="bg2"/>
                </a:solidFill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智能家居产品种类繁多，包括智能照明、智能安防、智能家电、智能窗帘等，满足了不同消费者的需求。</a:t>
            </a:r>
            <a:endParaRPr lang="zh-CN" sz="2000">
              <a:solidFill>
                <a:schemeClr val="bg2"/>
              </a:solidFill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24487" r="24487"/>
          <a:stretch>
            <a:fillRect/>
          </a:stretch>
        </p:blipFill>
        <p:spPr>
          <a:xfrm>
            <a:off x="7092557" y="1559288"/>
            <a:ext cx="4492828" cy="4492828"/>
          </a:xfrm>
          <a:prstGeom prst="roundRect">
            <a:avLst/>
          </a:prstGeom>
        </p:spPr>
      </p:pic>
      <p:sp>
        <p:nvSpPr>
          <p:cNvPr id="3" name="Freeform 3"/>
          <p:cNvSpPr/>
          <p:nvPr>
            <p:custDataLst>
              <p:tags r:id="rId3"/>
            </p:custDataLst>
          </p:nvPr>
        </p:nvSpPr>
        <p:spPr>
          <a:xfrm>
            <a:off x="539110" y="1488377"/>
            <a:ext cx="1511760" cy="1373901"/>
          </a:xfrm>
          <a:custGeom>
            <a:avLst/>
            <a:gdLst/>
            <a:ahLst/>
            <a:cxnLst/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4" name="TextBox 4"/>
          <p:cNvSpPr txBox="1"/>
          <p:nvPr>
            <p:custDataLst>
              <p:tags r:id="rId4"/>
            </p:custDataLst>
          </p:nvPr>
        </p:nvSpPr>
        <p:spPr>
          <a:xfrm>
            <a:off x="739477" y="1370655"/>
            <a:ext cx="1111026" cy="16154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sz="577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Freeform 5"/>
          <p:cNvSpPr/>
          <p:nvPr>
            <p:custDataLst>
              <p:tags r:id="rId5"/>
            </p:custDataLst>
          </p:nvPr>
        </p:nvSpPr>
        <p:spPr>
          <a:xfrm>
            <a:off x="539110" y="3205847"/>
            <a:ext cx="1511760" cy="1373901"/>
          </a:xfrm>
          <a:custGeom>
            <a:avLst/>
            <a:gdLst/>
            <a:ahLst/>
            <a:cxnLst/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6" name="TextBox 6"/>
          <p:cNvSpPr txBox="1"/>
          <p:nvPr>
            <p:custDataLst>
              <p:tags r:id="rId6"/>
            </p:custDataLst>
          </p:nvPr>
        </p:nvSpPr>
        <p:spPr>
          <a:xfrm>
            <a:off x="739477" y="3088125"/>
            <a:ext cx="1111026" cy="16154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sz="577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Freeform 7"/>
          <p:cNvSpPr/>
          <p:nvPr>
            <p:custDataLst>
              <p:tags r:id="rId7"/>
            </p:custDataLst>
          </p:nvPr>
        </p:nvSpPr>
        <p:spPr>
          <a:xfrm>
            <a:off x="539110" y="4984278"/>
            <a:ext cx="1511760" cy="1373901"/>
          </a:xfrm>
          <a:custGeom>
            <a:avLst/>
            <a:gdLst/>
            <a:ahLst/>
            <a:cxnLst/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</p:sp>
      <p:sp>
        <p:nvSpPr>
          <p:cNvPr id="8" name="TextBox 8"/>
          <p:cNvSpPr txBox="1"/>
          <p:nvPr>
            <p:custDataLst>
              <p:tags r:id="rId8"/>
            </p:custDataLst>
          </p:nvPr>
        </p:nvSpPr>
        <p:spPr>
          <a:xfrm>
            <a:off x="739477" y="4866556"/>
            <a:ext cx="1111026" cy="16154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sz="577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9"/>
            </p:custDataLst>
          </p:nvPr>
        </p:nvSpPr>
        <p:spPr>
          <a:xfrm>
            <a:off x="2248535" y="1715158"/>
            <a:ext cx="4235703" cy="13550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solidFill>
                  <a:schemeClr val="tx1"/>
                </a:solidFill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OpenHarmony是由开放原子开源基金会孵化及运营的开源项目，是一款面向全场景、分布式的开源操作系统。</a:t>
            </a:r>
            <a:endParaRPr lang="zh-CN" sz="1600">
              <a:solidFill>
                <a:schemeClr val="tx1"/>
              </a:solidFill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10" name="TextBox 10"/>
          <p:cNvSpPr txBox="1"/>
          <p:nvPr>
            <p:custDataLst>
              <p:tags r:id="rId10"/>
            </p:custDataLst>
          </p:nvPr>
        </p:nvSpPr>
        <p:spPr>
          <a:xfrm>
            <a:off x="2248535" y="1250513"/>
            <a:ext cx="4219575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开源分布式操作系统</a:t>
            </a:r>
            <a:endParaRPr lang="zh-CN" altLang="en-US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11"/>
            </p:custDataLst>
          </p:nvPr>
        </p:nvSpPr>
        <p:spPr>
          <a:xfrm>
            <a:off x="2248535" y="3368732"/>
            <a:ext cx="4235703" cy="13550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OpenHarmony具备高性能、高可靠性、高安全性等技术特点，支持多种设备类型和多种应用场景。</a:t>
            </a:r>
            <a:endParaRPr lang="zh-CN" sz="16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12"/>
            </p:custDataLst>
          </p:nvPr>
        </p:nvSpPr>
        <p:spPr>
          <a:xfrm>
            <a:off x="2209800" y="2928472"/>
            <a:ext cx="4219575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技术特点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3"/>
            </p:custDataLst>
          </p:nvPr>
        </p:nvSpPr>
        <p:spPr>
          <a:xfrm>
            <a:off x="2248535" y="5134585"/>
            <a:ext cx="4235703" cy="98615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OpenHarmony致力于构建开放、共享的生态体系，吸引了众多开发者和企业的关注和参与</a:t>
            </a: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14"/>
            </p:custDataLst>
          </p:nvPr>
        </p:nvSpPr>
        <p:spPr>
          <a:xfrm>
            <a:off x="2248535" y="4694325"/>
            <a:ext cx="4219575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生态建设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021455" y="152400"/>
            <a:ext cx="449643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OpenHarmony介绍</a:t>
            </a:r>
            <a:endParaRPr lang="zh-CN" altLang="en-US" sz="2400" b="1">
              <a:solidFill>
                <a:schemeClr val="tx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49579" y="1319127"/>
            <a:ext cx="5106411" cy="51064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16284" r="16284"/>
          <a:stretch>
            <a:fillRect/>
          </a:stretch>
        </p:blipFill>
        <p:spPr>
          <a:xfrm>
            <a:off x="-484350" y="1584357"/>
            <a:ext cx="4575952" cy="4575952"/>
          </a:xfrm>
          <a:prstGeom prst="ellipse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4935912" y="509596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4935912" y="5251464"/>
            <a:ext cx="964530" cy="68275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74571" y="4851539"/>
            <a:ext cx="5683179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培养人才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74571" y="5341007"/>
            <a:ext cx="5486256" cy="98615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通过该选题的研究和实践，可以培养掌握智能家居和OpenHarmony技术的专业人才，为行业发展提供人才支持。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935912" y="181958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4935912" y="1975084"/>
            <a:ext cx="964530" cy="682752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74571" y="1538583"/>
            <a:ext cx="5683179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推动智能家居行业发展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74571" y="2003667"/>
            <a:ext cx="5486256" cy="98615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基于OpenHarmony的智能家居系统可以推动智能家居行业的发展，提高智能家居产品的智能化水平和用户体验。</a:t>
            </a:r>
            <a:endParaRPr lang="zh-CN" sz="16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4935912" y="345777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3" name="TextBox 13"/>
          <p:cNvSpPr txBox="1"/>
          <p:nvPr/>
        </p:nvSpPr>
        <p:spPr>
          <a:xfrm>
            <a:off x="4935912" y="3613274"/>
            <a:ext cx="964530" cy="68275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23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74571" y="3160390"/>
            <a:ext cx="5683179" cy="6629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探索新技术应用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74571" y="3666241"/>
            <a:ext cx="5486256" cy="98615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通过研究和应用OpenHarmony技术，可以探索新技术在智能家居领域的应用，推动技术创新和产业升级。</a:t>
            </a:r>
            <a:endParaRPr lang="zh-CN" sz="16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451860" y="93980"/>
            <a:ext cx="5516880" cy="85026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选题目的与意义</a:t>
            </a:r>
            <a:endParaRPr lang="en-US" sz="3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869006" y="4720386"/>
            <a:ext cx="2415272" cy="37040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构建智能家居系统</a:t>
            </a:r>
            <a:endParaRPr lang="en-US" sz="1100"/>
          </a:p>
        </p:txBody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3575643" y="4720386"/>
            <a:ext cx="2415272" cy="37040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实现设备互联互通</a:t>
            </a:r>
            <a:endParaRPr lang="en-US" sz="1100"/>
          </a:p>
        </p:txBody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6220535" y="4720386"/>
            <a:ext cx="2415272" cy="37040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提高用户体验</a:t>
            </a:r>
            <a:endParaRPr lang="en-US" sz="1100"/>
          </a:p>
        </p:txBody>
      </p:sp>
      <p:sp>
        <p:nvSpPr>
          <p:cNvPr id="5" name="AutoShape 5"/>
          <p:cNvSpPr/>
          <p:nvPr>
            <p:custDataLst>
              <p:tags r:id="rId5"/>
            </p:custDataLst>
          </p:nvPr>
        </p:nvSpPr>
        <p:spPr>
          <a:xfrm>
            <a:off x="8927174" y="4720386"/>
            <a:ext cx="2415272" cy="37040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提升家庭安全</a:t>
            </a: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性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030345" y="93980"/>
            <a:ext cx="706564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tx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预期目标与成果</a:t>
            </a:r>
            <a:endParaRPr lang="zh-CN" altLang="en-US" sz="2400" b="1">
              <a:solidFill>
                <a:schemeClr val="tx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27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5276" r="15276"/>
          <a:stretch>
            <a:fillRect/>
          </a:stretch>
        </p:blipFill>
        <p:spPr>
          <a:xfrm>
            <a:off x="892584" y="1337857"/>
            <a:ext cx="2465519" cy="245982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5741" r="15741"/>
          <a:stretch>
            <a:fillRect/>
          </a:stretch>
        </p:blipFill>
        <p:spPr>
          <a:xfrm>
            <a:off x="8927641" y="1337857"/>
            <a:ext cx="2465519" cy="245982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9917" r="9917"/>
          <a:stretch>
            <a:fillRect/>
          </a:stretch>
        </p:blipFill>
        <p:spPr>
          <a:xfrm>
            <a:off x="6248977" y="1337857"/>
            <a:ext cx="2465519" cy="245982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116" b="116"/>
          <a:stretch>
            <a:fillRect/>
          </a:stretch>
        </p:blipFill>
        <p:spPr>
          <a:xfrm>
            <a:off x="3544914" y="1371512"/>
            <a:ext cx="2465519" cy="2459823"/>
          </a:xfrm>
          <a:prstGeom prst="rect">
            <a:avLst/>
          </a:prstGeom>
        </p:spPr>
      </p:pic>
      <p:sp>
        <p:nvSpPr>
          <p:cNvPr id="31" name="AutoShape 31"/>
          <p:cNvSpPr/>
          <p:nvPr>
            <p:custDataLst>
              <p:tags r:id="rId14"/>
            </p:custDataLst>
          </p:nvPr>
        </p:nvSpPr>
        <p:spPr>
          <a:xfrm>
            <a:off x="1410969" y="3111016"/>
            <a:ext cx="1428750" cy="1428750"/>
          </a:xfrm>
          <a:prstGeom prst="rect">
            <a:avLst/>
          </a:prstGeom>
          <a:solidFill>
            <a:schemeClr val="accent1">
              <a:alpha val="72250"/>
            </a:schemeClr>
          </a:solidFill>
        </p:spPr>
      </p:sp>
      <p:sp>
        <p:nvSpPr>
          <p:cNvPr id="32" name="AutoShape 32"/>
          <p:cNvSpPr/>
          <p:nvPr>
            <p:custDataLst>
              <p:tags r:id="rId15"/>
            </p:custDataLst>
          </p:nvPr>
        </p:nvSpPr>
        <p:spPr>
          <a:xfrm>
            <a:off x="4089165" y="3111016"/>
            <a:ext cx="1428750" cy="142875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</p:spPr>
      </p:sp>
      <p:sp>
        <p:nvSpPr>
          <p:cNvPr id="33" name="AutoShape 33"/>
          <p:cNvSpPr/>
          <p:nvPr>
            <p:custDataLst>
              <p:tags r:id="rId16"/>
            </p:custDataLst>
          </p:nvPr>
        </p:nvSpPr>
        <p:spPr>
          <a:xfrm>
            <a:off x="9445558" y="3111016"/>
            <a:ext cx="1428750" cy="142875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</p:spPr>
      </p:sp>
      <p:sp>
        <p:nvSpPr>
          <p:cNvPr id="34" name="AutoShape 34"/>
          <p:cNvSpPr/>
          <p:nvPr>
            <p:custDataLst>
              <p:tags r:id="rId17"/>
            </p:custDataLst>
          </p:nvPr>
        </p:nvSpPr>
        <p:spPr>
          <a:xfrm>
            <a:off x="6767362" y="3111016"/>
            <a:ext cx="1428750" cy="1428750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</p:sp>
      <p:sp>
        <p:nvSpPr>
          <p:cNvPr id="35" name="TextBox 35"/>
          <p:cNvSpPr txBox="1"/>
          <p:nvPr>
            <p:custDataLst>
              <p:tags r:id="rId18"/>
            </p:custDataLst>
          </p:nvPr>
        </p:nvSpPr>
        <p:spPr>
          <a:xfrm>
            <a:off x="1441168" y="3500231"/>
            <a:ext cx="1368351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TextBox 36"/>
          <p:cNvSpPr txBox="1"/>
          <p:nvPr>
            <p:custDataLst>
              <p:tags r:id="rId19"/>
            </p:custDataLst>
          </p:nvPr>
        </p:nvSpPr>
        <p:spPr>
          <a:xfrm>
            <a:off x="4121550" y="3500231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TextBox 37"/>
          <p:cNvSpPr txBox="1"/>
          <p:nvPr>
            <p:custDataLst>
              <p:tags r:id="rId20"/>
            </p:custDataLst>
          </p:nvPr>
        </p:nvSpPr>
        <p:spPr>
          <a:xfrm>
            <a:off x="6799747" y="3500231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TextBox 38"/>
          <p:cNvSpPr txBox="1"/>
          <p:nvPr>
            <p:custDataLst>
              <p:tags r:id="rId21"/>
            </p:custDataLst>
          </p:nvPr>
        </p:nvSpPr>
        <p:spPr>
          <a:xfrm>
            <a:off x="9477944" y="3500231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AutoShape 39"/>
          <p:cNvSpPr/>
          <p:nvPr>
            <p:custDataLst>
              <p:tags r:id="rId22"/>
            </p:custDataLst>
          </p:nvPr>
        </p:nvSpPr>
        <p:spPr>
          <a:xfrm>
            <a:off x="917707" y="5153111"/>
            <a:ext cx="2415273" cy="99992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zh-CN" sz="1400">
                <a:solidFill>
                  <a:schemeClr val="tx1"/>
                </a:solidFill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基于OpenHarmony构建智能家居系统，实现家居设备的智能化控制和管理。</a:t>
            </a:r>
            <a:endParaRPr lang="zh-CN" sz="1400">
              <a:solidFill>
                <a:schemeClr val="tx1"/>
              </a:solidFill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40" name="AutoShape 40"/>
          <p:cNvSpPr/>
          <p:nvPr>
            <p:custDataLst>
              <p:tags r:id="rId23"/>
            </p:custDataLst>
          </p:nvPr>
        </p:nvSpPr>
        <p:spPr>
          <a:xfrm>
            <a:off x="3595904" y="5153111"/>
            <a:ext cx="2415273" cy="99992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zh-CN" sz="14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通过OpenHarmony的分布式技术，实现家居设备之间的互联互通和协同工作。</a:t>
            </a:r>
            <a:endParaRPr lang="zh-CN" sz="14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41" name="AutoShape 41"/>
          <p:cNvSpPr/>
          <p:nvPr>
            <p:custDataLst>
              <p:tags r:id="rId24"/>
            </p:custDataLst>
          </p:nvPr>
        </p:nvSpPr>
        <p:spPr>
          <a:xfrm>
            <a:off x="6274100" y="5153111"/>
            <a:ext cx="2415273" cy="99992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zh-CN" sz="14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通过智能家居系统的应用，提高用户的生活品质和便捷性，提升用户体验。</a:t>
            </a:r>
            <a:endParaRPr lang="zh-CN" sz="14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  <p:sp>
        <p:nvSpPr>
          <p:cNvPr id="42" name="AutoShape 42"/>
          <p:cNvSpPr/>
          <p:nvPr>
            <p:custDataLst>
              <p:tags r:id="rId25"/>
            </p:custDataLst>
          </p:nvPr>
        </p:nvSpPr>
        <p:spPr>
          <a:xfrm>
            <a:off x="8952297" y="5153111"/>
            <a:ext cx="2415273" cy="99992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zh-CN" sz="14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通过各种智能监视和传感设备的数据实时反馈。为全屋安全</a:t>
            </a:r>
            <a:r>
              <a:rPr lang="zh-CN" sz="14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保驾护航</a:t>
            </a:r>
            <a:endParaRPr lang="zh-CN" sz="1400">
              <a:uFillTx/>
              <a:latin typeface="思源黑体 CN Normal" charset="0"/>
              <a:ea typeface="思源黑体 CN Normal" panose="020B0500000000000000" charset="-122"/>
              <a:cs typeface="思源黑体 CN Normal" panose="020B05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4669" y="3368650"/>
            <a:ext cx="9122662" cy="7048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sz="3200" b="1">
                <a:solidFill>
                  <a:schemeClr val="bg2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内容和页面框架</a:t>
            </a:r>
            <a:endParaRPr lang="en-US" sz="3200" b="1">
              <a:solidFill>
                <a:schemeClr val="bg2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06008" y="548979"/>
            <a:ext cx="5979984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65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765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92760" y="2020147"/>
            <a:ext cx="1612643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15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15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990089" y="1514981"/>
            <a:ext cx="932011" cy="9320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>
            <p:custDataLst>
              <p:tags r:id="rId3"/>
            </p:custDataLst>
          </p:nvPr>
        </p:nvSpPr>
        <p:spPr>
          <a:xfrm>
            <a:off x="990089" y="4677159"/>
            <a:ext cx="2409825" cy="99885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35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</a:t>
            </a: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新用户注册</a:t>
            </a:r>
            <a:r>
              <a:rPr lang="zh-CN" sz="1400">
                <a:uFillTx/>
                <a:latin typeface="思源黑体 CN Normal" charset="0"/>
                <a:ea typeface="思源黑体 CN Normal" panose="020B0500000000000000" charset="-122"/>
                <a:cs typeface="思源黑体 CN Normal" panose="020B0500000000000000" charset="-122"/>
              </a:rPr>
              <a:t>和</a:t>
            </a: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老用户登录功能，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en-US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token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令牌验证的方式避免用户多端同时登录，保证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安全性</a:t>
            </a:r>
            <a:endParaRPr lang="zh-CN" alt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>
            <p:custDataLst>
              <p:tags r:id="rId4"/>
            </p:custDataLst>
          </p:nvPr>
        </p:nvSpPr>
        <p:spPr>
          <a:xfrm>
            <a:off x="990089" y="3829496"/>
            <a:ext cx="2409825" cy="37973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用</a:t>
            </a: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户注册与登录</a:t>
            </a:r>
            <a:endParaRPr lang="en-US" sz="202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" name="Connector 5"/>
          <p:cNvCxnSpPr/>
          <p:nvPr>
            <p:custDataLst>
              <p:tags r:id="rId5"/>
            </p:custDataLst>
          </p:nvPr>
        </p:nvCxnSpPr>
        <p:spPr>
          <a:xfrm>
            <a:off x="1095003" y="4507169"/>
            <a:ext cx="2676821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Connector 6"/>
          <p:cNvCxnSpPr/>
          <p:nvPr>
            <p:custDataLst>
              <p:tags r:id="rId6"/>
            </p:custDataLst>
          </p:nvPr>
        </p:nvCxnSpPr>
        <p:spPr>
          <a:xfrm>
            <a:off x="3569918" y="4041523"/>
            <a:ext cx="20726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Freeform 7"/>
          <p:cNvSpPr/>
          <p:nvPr>
            <p:custDataLst>
              <p:tags r:id="rId7"/>
            </p:custDataLst>
          </p:nvPr>
        </p:nvSpPr>
        <p:spPr>
          <a:xfrm>
            <a:off x="3687773" y="3947812"/>
            <a:ext cx="151723" cy="18742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>
            <a:solidFill>
              <a:schemeClr val="accent1">
                <a:alpha val="100000"/>
              </a:schemeClr>
            </a:solidFill>
          </a:ln>
        </p:spPr>
      </p:sp>
      <p:sp>
        <p:nvSpPr>
          <p:cNvPr id="8" name="AutoShape 8"/>
          <p:cNvSpPr/>
          <p:nvPr>
            <p:custDataLst>
              <p:tags r:id="rId8"/>
            </p:custDataLst>
          </p:nvPr>
        </p:nvSpPr>
        <p:spPr>
          <a:xfrm>
            <a:off x="4671297" y="1454147"/>
            <a:ext cx="932011" cy="932011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pic>
        <p:nvPicPr>
          <p:cNvPr id="9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22729" r="22729"/>
          <a:stretch>
            <a:fillRect/>
          </a:stretch>
        </p:blipFill>
        <p:spPr>
          <a:xfrm>
            <a:off x="5039938" y="1393187"/>
            <a:ext cx="2231507" cy="2231507"/>
          </a:xfrm>
          <a:prstGeom prst="ellipse">
            <a:avLst/>
          </a:prstGeom>
        </p:spPr>
      </p:pic>
      <p:sp>
        <p:nvSpPr>
          <p:cNvPr id="10" name="TextBox 10"/>
          <p:cNvSpPr txBox="1"/>
          <p:nvPr>
            <p:custDataLst>
              <p:tags r:id="rId11"/>
            </p:custDataLst>
          </p:nvPr>
        </p:nvSpPr>
        <p:spPr>
          <a:xfrm>
            <a:off x="4690347" y="3809811"/>
            <a:ext cx="2409825" cy="37973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安全性验证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11" name="Connector 11"/>
          <p:cNvCxnSpPr/>
          <p:nvPr>
            <p:custDataLst>
              <p:tags r:id="rId12"/>
            </p:custDataLst>
          </p:nvPr>
        </p:nvCxnSpPr>
        <p:spPr>
          <a:xfrm>
            <a:off x="4776211" y="4446335"/>
            <a:ext cx="2676821" cy="0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2" name="Connector 12"/>
          <p:cNvCxnSpPr/>
          <p:nvPr>
            <p:custDataLst>
              <p:tags r:id="rId13"/>
            </p:custDataLst>
          </p:nvPr>
        </p:nvCxnSpPr>
        <p:spPr>
          <a:xfrm>
            <a:off x="7251125" y="4041523"/>
            <a:ext cx="207264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3" name="Freeform 13"/>
          <p:cNvSpPr/>
          <p:nvPr>
            <p:custDataLst>
              <p:tags r:id="rId14"/>
            </p:custDataLst>
          </p:nvPr>
        </p:nvSpPr>
        <p:spPr>
          <a:xfrm>
            <a:off x="7368981" y="3947812"/>
            <a:ext cx="151723" cy="18742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>
            <a:solidFill>
              <a:schemeClr val="accent1">
                <a:alpha val="100000"/>
              </a:schemeClr>
            </a:solidFill>
          </a:ln>
        </p:spPr>
      </p:sp>
      <p:sp>
        <p:nvSpPr>
          <p:cNvPr id="14" name="AutoShape 14"/>
          <p:cNvSpPr/>
          <p:nvPr>
            <p:custDataLst>
              <p:tags r:id="rId15"/>
            </p:custDataLst>
          </p:nvPr>
        </p:nvSpPr>
        <p:spPr>
          <a:xfrm>
            <a:off x="8373015" y="1454147"/>
            <a:ext cx="932011" cy="9320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pic>
        <p:nvPicPr>
          <p:cNvPr id="15" name="Picture 1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t="5500" b="5500"/>
          <a:stretch>
            <a:fillRect/>
          </a:stretch>
        </p:blipFill>
        <p:spPr>
          <a:xfrm>
            <a:off x="8741656" y="1393187"/>
            <a:ext cx="2231507" cy="2231507"/>
          </a:xfrm>
          <a:prstGeom prst="ellipse">
            <a:avLst/>
          </a:prstGeom>
        </p:spPr>
      </p:pic>
      <p:sp>
        <p:nvSpPr>
          <p:cNvPr id="16" name="TextBox 16"/>
          <p:cNvSpPr txBox="1"/>
          <p:nvPr>
            <p:custDataLst>
              <p:tags r:id="rId18"/>
            </p:custDataLst>
          </p:nvPr>
        </p:nvSpPr>
        <p:spPr>
          <a:xfrm>
            <a:off x="8373015" y="3829496"/>
            <a:ext cx="2409825" cy="37973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1800" b="1">
                <a:solidFill>
                  <a:schemeClr val="accent1"/>
                </a:solidFill>
                <a:uFillTx/>
                <a:latin typeface="思源黑体 CN Bold" charset="0"/>
                <a:ea typeface="思源黑体 CN Bold" panose="020B0800000000000000" charset="-122"/>
                <a:cs typeface="思源黑体 CN Bold" panose="020B0800000000000000" charset="-122"/>
              </a:rPr>
              <a:t>界面设计</a:t>
            </a:r>
            <a:endParaRPr lang="zh-CN" altLang="en-US" sz="1800" b="1">
              <a:solidFill>
                <a:schemeClr val="accent1"/>
              </a:solidFill>
              <a:uFillTx/>
              <a:latin typeface="思源黑体 CN Bold" charset="0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17" name="Connector 17"/>
          <p:cNvCxnSpPr/>
          <p:nvPr>
            <p:custDataLst>
              <p:tags r:id="rId19"/>
            </p:custDataLst>
          </p:nvPr>
        </p:nvCxnSpPr>
        <p:spPr>
          <a:xfrm>
            <a:off x="8477928" y="4446335"/>
            <a:ext cx="2676821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or 18"/>
          <p:cNvCxnSpPr/>
          <p:nvPr>
            <p:custDataLst>
              <p:tags r:id="rId20"/>
            </p:custDataLst>
          </p:nvPr>
        </p:nvCxnSpPr>
        <p:spPr>
          <a:xfrm>
            <a:off x="10952843" y="4041523"/>
            <a:ext cx="20726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Freeform 19"/>
          <p:cNvSpPr/>
          <p:nvPr>
            <p:custDataLst>
              <p:tags r:id="rId21"/>
            </p:custDataLst>
          </p:nvPr>
        </p:nvSpPr>
        <p:spPr>
          <a:xfrm>
            <a:off x="11070699" y="3947812"/>
            <a:ext cx="151723" cy="18742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>
            <a:solidFill>
              <a:schemeClr val="accent1">
                <a:alpha val="100000"/>
              </a:schemeClr>
            </a:solidFill>
          </a:ln>
        </p:spPr>
      </p:sp>
      <p:pic>
        <p:nvPicPr>
          <p:cNvPr id="20" name="Picture 2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t="24" b="24"/>
          <a:stretch>
            <a:fillRect/>
          </a:stretch>
        </p:blipFill>
        <p:spPr>
          <a:xfrm>
            <a:off x="1358558" y="1454147"/>
            <a:ext cx="2231507" cy="2231507"/>
          </a:xfrm>
          <a:prstGeom prst="ellipse">
            <a:avLst/>
          </a:prstGeom>
        </p:spPr>
      </p:pic>
      <p:sp>
        <p:nvSpPr>
          <p:cNvPr id="21" name="TextBox 21"/>
          <p:cNvSpPr txBox="1"/>
          <p:nvPr>
            <p:custDataLst>
              <p:tags r:id="rId24"/>
            </p:custDataLst>
          </p:nvPr>
        </p:nvSpPr>
        <p:spPr>
          <a:xfrm>
            <a:off x="4671297" y="4677159"/>
            <a:ext cx="2409825" cy="55626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加密验证，保证账号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安全性</a:t>
            </a:r>
            <a:endParaRPr lang="zh-CN" alt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TextBox 22"/>
          <p:cNvSpPr txBox="1"/>
          <p:nvPr>
            <p:custDataLst>
              <p:tags r:id="rId25"/>
            </p:custDataLst>
          </p:nvPr>
        </p:nvSpPr>
        <p:spPr>
          <a:xfrm>
            <a:off x="8373015" y="4677159"/>
            <a:ext cx="2409825" cy="10477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简洁明了的界面布局，提供清晰的输入提示和错误反馈。</a:t>
            </a:r>
            <a:endParaRPr 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26"/>
            </p:custDataLst>
          </p:nvPr>
        </p:nvSpPr>
        <p:spPr>
          <a:xfrm>
            <a:off x="8392065" y="1604894"/>
            <a:ext cx="581025" cy="457200"/>
          </a:xfrm>
          <a:prstGeom prst="rect">
            <a:avLst/>
          </a:prstGeom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20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20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TextBox 24"/>
          <p:cNvSpPr txBox="1"/>
          <p:nvPr>
            <p:custDataLst>
              <p:tags r:id="rId27"/>
            </p:custDataLst>
          </p:nvPr>
        </p:nvSpPr>
        <p:spPr>
          <a:xfrm>
            <a:off x="4690347" y="1604894"/>
            <a:ext cx="578298" cy="437007"/>
          </a:xfrm>
          <a:prstGeom prst="rect">
            <a:avLst/>
          </a:prstGeom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</a:pPr>
            <a:r>
              <a:rPr lang="en-US" sz="20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20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28"/>
            </p:custDataLst>
          </p:nvPr>
        </p:nvSpPr>
        <p:spPr>
          <a:xfrm>
            <a:off x="980564" y="1604894"/>
            <a:ext cx="581025" cy="457200"/>
          </a:xfrm>
          <a:prstGeom prst="rect">
            <a:avLst/>
          </a:prstGeom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202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2025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4228465" y="93980"/>
            <a:ext cx="6867525" cy="76390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登录设计</a:t>
            </a:r>
            <a:endParaRPr 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10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100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1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2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3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4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5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106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7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8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09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1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110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111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2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3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4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5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6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7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8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19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120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1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2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3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4.xml><?xml version="1.0" encoding="utf-8"?>
<p:tagLst xmlns:p="http://schemas.openxmlformats.org/presentationml/2006/main">
  <p:tag name="KSO_WM_DIAGRAM_VIRTUALLY_FRAME" val="{&quot;height&quot;:381.2576377952756,&quot;left&quot;:22.080393700787404,&quot;top&quot;:119.14559055118109,&quot;width&quot;:910.2788188976377}"/>
</p:tagLst>
</file>

<file path=ppt/tags/tag125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26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27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28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29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30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1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2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3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4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5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6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7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8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39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40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1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2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3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4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5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6.xml><?xml version="1.0" encoding="utf-8"?>
<p:tagLst xmlns:p="http://schemas.openxmlformats.org/presentationml/2006/main">
  <p:tag name="KSO_WM_DIAGRAM_VIRTUALLY_FRAME" val="{&quot;height&quot;:342.346062992126,&quot;left&quot;:49.84535433070866,&quot;top&quot;:145.5,&quot;width&quot;:862.3267716535432}"/>
</p:tagLst>
</file>

<file path=ppt/tags/tag147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48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49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50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1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2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3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4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5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6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7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8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59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6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60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61.xml><?xml version="1.0" encoding="utf-8"?>
<p:tagLst xmlns:p="http://schemas.openxmlformats.org/presentationml/2006/main">
  <p:tag name="KSO_WM_DIAGRAM_VIRTUALLY_FRAME" val="{&quot;height&quot;:406.7466929133858,&quot;left&quot;:285.79818897637796,&quot;top&quot;:96.1036220472441,&quot;width&quot;:603.8144881889764}"/>
</p:tagLst>
</file>

<file path=ppt/tags/tag162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3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4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5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6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7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8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69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70.xml><?xml version="1.0" encoding="utf-8"?>
<p:tagLst xmlns:p="http://schemas.openxmlformats.org/presentationml/2006/main">
  <p:tag name="KSO_WM_DIAGRAM_VIRTUALLY_FRAME" val="{&quot;height&quot;:378.6914046713125,&quot;left&quot;:46.690866141732286,&quot;top&quot;:78.20442210034102,&quot;width&quot;:865.8927559055119}"/>
</p:tagLst>
</file>

<file path=ppt/tags/tag171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72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73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74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75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76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77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78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79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80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1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2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3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4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5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6.xml><?xml version="1.0" encoding="utf-8"?>
<p:tagLst xmlns:p="http://schemas.openxmlformats.org/presentationml/2006/main">
  <p:tag name="KSO_WM_DIAGRAM_VIRTUALLY_FRAME" val="{&quot;height&quot;:385.97905511811024,&quot;left&quot;:303.4303937007874,&quot;top&quot;:102.44078740157481,&quot;width&quot;:604.5049606299212}"/>
</p:tagLst>
</file>

<file path=ppt/tags/tag187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88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89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190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1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2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3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4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5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6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7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8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199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20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200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1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2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3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4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05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06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07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08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09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210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1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2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3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4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5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6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17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18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19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2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220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1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2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3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4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5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6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7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8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29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230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1.xml><?xml version="1.0" encoding="utf-8"?>
<p:tagLst xmlns:p="http://schemas.openxmlformats.org/presentationml/2006/main">
  <p:tag name="KSO_WM_DIAGRAM_VIRTUALLY_FRAME" val="{&quot;height&quot;:381.43793868457317,&quot;left&quot;:83.96700787401575,&quot;top&quot;:86.38048651227727,&quot;width&quot;:808.2324409448818}"/>
</p:tagLst>
</file>

<file path=ppt/tags/tag232.xml><?xml version="1.0" encoding="utf-8"?>
<p:tagLst xmlns:p="http://schemas.openxmlformats.org/presentationml/2006/main">
  <p:tag name="KSO_WM_DIAGRAM_VIRTUALLY_FRAME" val="{&quot;height&quot;:414.0449606299213,&quot;left&quot;:69.5163779527559,&quot;top&quot;:71.9903937007874,&quot;width&quot;:826.7802362204724}"/>
</p:tagLst>
</file>

<file path=ppt/tags/tag233.xml><?xml version="1.0" encoding="utf-8"?>
<p:tagLst xmlns:p="http://schemas.openxmlformats.org/presentationml/2006/main">
  <p:tag name="KSO_WM_DIAGRAM_VIRTUALLY_FRAME" val="{&quot;height&quot;:414.0449606299213,&quot;left&quot;:69.5163779527559,&quot;top&quot;:71.9903937007874,&quot;width&quot;:826.7802362204724}"/>
</p:tagLst>
</file>

<file path=ppt/tags/tag234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35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36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37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38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39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4.xml><?xml version="1.0" encoding="utf-8"?>
<p:tagLst xmlns:p="http://schemas.openxmlformats.org/presentationml/2006/main">
  <p:tag name="KSO_WM_DIAGRAM_VIRTUALLY_FRAME" val="{&quot;height&quot;:411.9277952755905,&quot;left&quot;:42.4496062992126,&quot;top&quot;:98.46559055118111,&quot;width&quot;:468.1203149606299}"/>
</p:tagLst>
</file>

<file path=ppt/tags/tag240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41.xml><?xml version="1.0" encoding="utf-8"?>
<p:tagLst xmlns:p="http://schemas.openxmlformats.org/presentationml/2006/main">
  <p:tag name="KSO_WM_DIAGRAM_VIRTUALLY_FRAME" val="{&quot;height&quot;:341.5626771653544,&quot;left&quot;:219.9335433070866,&quot;top&quot;:91.75952755905512,&quot;width&quot;:690.361496062992}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commondata" val="eyJoZGlkIjoiMmUyODc4ZmUxMzM0YTk1MzUzZWI5NTJhZmI5OGQwMDQifQ=="/>
</p:tagLst>
</file>

<file path=ppt/tags/tag25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26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27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28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29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30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1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2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3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4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5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6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7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8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39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40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1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2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3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4.xml><?xml version="1.0" encoding="utf-8"?>
<p:tagLst xmlns:p="http://schemas.openxmlformats.org/presentationml/2006/main">
  <p:tag name="KSO_WM_DIAGRAM_VIRTUALLY_FRAME" val="{&quot;height&quot;:472.49795275590543,&quot;left&quot;:68.42566929133858,&quot;top&quot;:11.993070866141762,&quot;width&quot;:828.6735433070866}"/>
</p:tagLst>
</file>

<file path=ppt/tags/tag45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46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47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48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49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50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1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2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3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4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5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6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7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8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59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60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1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2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3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4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5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6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7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8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69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7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70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71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72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73.xml><?xml version="1.0" encoding="utf-8"?>
<p:tagLst xmlns:p="http://schemas.openxmlformats.org/presentationml/2006/main">
  <p:tag name="KSO_WM_DIAGRAM_VIRTUALLY_FRAME" val="{&quot;height&quot;:354.63047244094486,&quot;left&quot;:77.20976377952755,&quot;top&quot;:109.69976377952756,&quot;width&quot;:806.4455118110236}"/>
</p:tagLst>
</file>

<file path=ppt/tags/tag74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75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76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77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78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79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80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1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2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3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4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5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6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7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8.xml><?xml version="1.0" encoding="utf-8"?>
<p:tagLst xmlns:p="http://schemas.openxmlformats.org/presentationml/2006/main">
  <p:tag name="KSO_WM_DIAGRAM_VIRTUALLY_FRAME" val="{&quot;height&quot;:376.43793868457317,&quot;left&quot;:83.96700787401575,&quot;top&quot;:86.38048651227727,&quot;width&quot;:808.2324409448818}"/>
</p:tagLst>
</file>

<file path=ppt/tags/tag89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.xml><?xml version="1.0" encoding="utf-8"?>
<p:tagLst xmlns:p="http://schemas.openxmlformats.org/presentationml/2006/main">
  <p:tag name="KSO_WM_DIAGRAM_VIRTUALLY_FRAME" val="{&quot;height&quot;:357.43070866141744,&quot;left&quot;:103.66,&quot;top&quot;:100.66748031496063,&quot;width&quot;:726.5600787401575}"/>
</p:tagLst>
</file>

<file path=ppt/tags/tag90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1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2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3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4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5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6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7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8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ags/tag99.xml><?xml version="1.0" encoding="utf-8"?>
<p:tagLst xmlns:p="http://schemas.openxmlformats.org/presentationml/2006/main">
  <p:tag name="KSO_WM_DIAGRAM_VIRTUALLY_FRAME" val="{&quot;height&quot;:383.83793868457315,&quot;left&quot;:83.96700787401575,&quot;top&quot;:83.98048651227728,&quot;width&quot;:808.2324409448818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4F7FF"/>
      </a:lt1>
      <a:dk2>
        <a:srgbClr val="0A0237"/>
      </a:dk2>
      <a:lt2>
        <a:srgbClr val="FFFFFF"/>
      </a:lt2>
      <a:accent1>
        <a:srgbClr val="0084FF"/>
      </a:accent1>
      <a:accent2>
        <a:srgbClr val="5196FF"/>
      </a:accent2>
      <a:accent3>
        <a:srgbClr val="4454DF"/>
      </a:accent3>
      <a:accent4>
        <a:srgbClr val="7FA9F1"/>
      </a:accent4>
      <a:accent5>
        <a:srgbClr val="ABDDFF"/>
      </a:accent5>
      <a:accent6>
        <a:srgbClr val="A2E5B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3091</Words>
  <Application>WPS 演示</Application>
  <PresentationFormat>On-screen Show (4:3)</PresentationFormat>
  <Paragraphs>385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思源黑体 CN Bold</vt:lpstr>
      <vt:lpstr>黑体</vt:lpstr>
      <vt:lpstr>微软雅黑</vt:lpstr>
      <vt:lpstr>思源黑体 CN Normal</vt:lpstr>
      <vt:lpstr>思源黑体 CN Bold</vt:lpstr>
      <vt:lpstr>Calibri</vt:lpstr>
      <vt:lpstr>思源黑体 CN Normal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song2</cp:lastModifiedBy>
  <cp:revision>11</cp:revision>
  <dcterms:created xsi:type="dcterms:W3CDTF">2006-08-16T00:00:00Z</dcterms:created>
  <dcterms:modified xsi:type="dcterms:W3CDTF">2024-04-10T03:43:36Z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2A51CE5E45584749AFC0B801DF96A3CF_13</vt:lpwstr>
  </property>
  <property fmtid="{D5CDD505-2E9C-101B-9397-08002B2CF9AE}" pid="3" name="KSOProductBuildVer">
    <vt:lpwstr>2052-12.1.0.16388</vt:lpwstr>
  </property>
</Properties>
</file>